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24"/>
  </p:notesMasterIdLst>
  <p:handoutMasterIdLst>
    <p:handoutMasterId r:id="rId25"/>
  </p:handoutMasterIdLst>
  <p:sldIdLst>
    <p:sldId id="256" r:id="rId2"/>
    <p:sldId id="258" r:id="rId3"/>
    <p:sldId id="271" r:id="rId4"/>
    <p:sldId id="272" r:id="rId5"/>
    <p:sldId id="280" r:id="rId6"/>
    <p:sldId id="273" r:id="rId7"/>
    <p:sldId id="260" r:id="rId8"/>
    <p:sldId id="261" r:id="rId9"/>
    <p:sldId id="284" r:id="rId10"/>
    <p:sldId id="285" r:id="rId11"/>
    <p:sldId id="281" r:id="rId12"/>
    <p:sldId id="274" r:id="rId13"/>
    <p:sldId id="275" r:id="rId14"/>
    <p:sldId id="276" r:id="rId15"/>
    <p:sldId id="263" r:id="rId16"/>
    <p:sldId id="286" r:id="rId17"/>
    <p:sldId id="277" r:id="rId18"/>
    <p:sldId id="278" r:id="rId19"/>
    <p:sldId id="279" r:id="rId20"/>
    <p:sldId id="265" r:id="rId21"/>
    <p:sldId id="282" r:id="rId22"/>
    <p:sldId id="283"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29" autoAdjust="0"/>
  </p:normalViewPr>
  <p:slideViewPr>
    <p:cSldViewPr showGuides="1">
      <p:cViewPr varScale="1">
        <p:scale>
          <a:sx n="128" d="100"/>
          <a:sy n="128" d="100"/>
        </p:scale>
        <p:origin x="520" y="17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11106"/>
    </p:cViewPr>
  </p:outlineViewPr>
  <p:notesTextViewPr>
    <p:cViewPr>
      <p:scale>
        <a:sx n="1" d="1"/>
        <a:sy n="1" d="1"/>
      </p:scale>
      <p:origin x="0" y="0"/>
    </p:cViewPr>
  </p:notesTextViewPr>
  <p:notesViewPr>
    <p:cSldViewPr showGuides="1">
      <p:cViewPr varScale="1">
        <p:scale>
          <a:sx n="65" d="100"/>
          <a:sy n="65" d="100"/>
        </p:scale>
        <p:origin x="26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DD8D6-DC0A-4175-B8E7-C8265C65FBA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E75E7C8-8C64-4124-835B-902E327F0BE0}">
      <dgm:prSet phldrT="[Text]"/>
      <dgm:spPr/>
      <dgm:t>
        <a:bodyPr/>
        <a:lstStyle/>
        <a:p>
          <a:r>
            <a:rPr lang="en-US"/>
            <a:t>Bad Debts Expense</a:t>
          </a:r>
        </a:p>
      </dgm:t>
    </dgm:pt>
    <dgm:pt modelId="{23021D11-02B1-480E-BE2D-E20740D01AD2}" type="parTrans" cxnId="{845FBBF9-A04A-4E01-8EBB-66CAAA4A4C15}">
      <dgm:prSet/>
      <dgm:spPr/>
      <dgm:t>
        <a:bodyPr/>
        <a:lstStyle/>
        <a:p>
          <a:endParaRPr lang="en-US"/>
        </a:p>
      </dgm:t>
    </dgm:pt>
    <dgm:pt modelId="{4BA4C592-A1F9-45BB-9FC5-7EF59240A822}" type="sibTrans" cxnId="{845FBBF9-A04A-4E01-8EBB-66CAAA4A4C15}">
      <dgm:prSet/>
      <dgm:spPr/>
      <dgm:t>
        <a:bodyPr/>
        <a:lstStyle/>
        <a:p>
          <a:endParaRPr lang="en-US"/>
        </a:p>
      </dgm:t>
    </dgm:pt>
    <dgm:pt modelId="{88D72038-35D0-4FC6-8665-B05A8D0269FC}">
      <dgm:prSet phldrT="[Text]"/>
      <dgm:spPr/>
      <dgm:t>
        <a:bodyPr/>
        <a:lstStyle/>
        <a:p>
          <a:r>
            <a:rPr lang="en-US" dirty="0"/>
            <a:t>Operating Expense Account</a:t>
          </a:r>
        </a:p>
        <a:p>
          <a:r>
            <a:rPr lang="en-US" dirty="0"/>
            <a:t>Estimate of Uncollectible Credit Sales</a:t>
          </a:r>
        </a:p>
      </dgm:t>
    </dgm:pt>
    <dgm:pt modelId="{2C0B3E54-9C85-4003-A1E7-5F2256CF2AB4}" type="parTrans" cxnId="{7314626F-6CF5-457F-B9B2-0591EE0E360D}">
      <dgm:prSet/>
      <dgm:spPr/>
      <dgm:t>
        <a:bodyPr/>
        <a:lstStyle/>
        <a:p>
          <a:endParaRPr lang="en-US"/>
        </a:p>
      </dgm:t>
    </dgm:pt>
    <dgm:pt modelId="{E531B587-9D65-4867-BBE0-CDEBD06051BB}" type="sibTrans" cxnId="{7314626F-6CF5-457F-B9B2-0591EE0E360D}">
      <dgm:prSet/>
      <dgm:spPr/>
      <dgm:t>
        <a:bodyPr/>
        <a:lstStyle/>
        <a:p>
          <a:endParaRPr lang="en-US"/>
        </a:p>
      </dgm:t>
    </dgm:pt>
    <dgm:pt modelId="{8A5C1A0E-C7BB-4215-8EFD-64054F81914D}">
      <dgm:prSet phldrT="[Text]"/>
      <dgm:spPr/>
      <dgm:t>
        <a:bodyPr/>
        <a:lstStyle/>
        <a:p>
          <a:r>
            <a:rPr lang="en-US"/>
            <a:t>Allowance for Doubtful Accounts</a:t>
          </a:r>
        </a:p>
      </dgm:t>
    </dgm:pt>
    <dgm:pt modelId="{DE26F059-7F1F-4957-A18A-53D8350BE79F}" type="parTrans" cxnId="{6D6CEAA2-5CF5-41F6-9274-518777255BB6}">
      <dgm:prSet/>
      <dgm:spPr/>
      <dgm:t>
        <a:bodyPr/>
        <a:lstStyle/>
        <a:p>
          <a:endParaRPr lang="en-US"/>
        </a:p>
      </dgm:t>
    </dgm:pt>
    <dgm:pt modelId="{D16CD391-F7CE-4EBF-B372-D91974F10D4F}" type="sibTrans" cxnId="{6D6CEAA2-5CF5-41F6-9274-518777255BB6}">
      <dgm:prSet/>
      <dgm:spPr/>
      <dgm:t>
        <a:bodyPr/>
        <a:lstStyle/>
        <a:p>
          <a:endParaRPr lang="en-US"/>
        </a:p>
      </dgm:t>
    </dgm:pt>
    <dgm:pt modelId="{65AE8612-62C9-4CCF-B65A-1B059E07358D}">
      <dgm:prSet phldrT="[Text]"/>
      <dgm:spPr/>
      <dgm:t>
        <a:bodyPr/>
        <a:lstStyle/>
        <a:p>
          <a:r>
            <a:rPr lang="en-US"/>
            <a:t>Contra-Asset Account</a:t>
          </a:r>
        </a:p>
      </dgm:t>
    </dgm:pt>
    <dgm:pt modelId="{E59638E7-79C8-4AE9-8799-52DAA5B876C7}" type="parTrans" cxnId="{86096170-D201-4283-B327-7FF15E8A5ADB}">
      <dgm:prSet/>
      <dgm:spPr/>
      <dgm:t>
        <a:bodyPr/>
        <a:lstStyle/>
        <a:p>
          <a:endParaRPr lang="en-US"/>
        </a:p>
      </dgm:t>
    </dgm:pt>
    <dgm:pt modelId="{AA6809A5-B181-4B67-84E9-DE3D772126A3}" type="sibTrans" cxnId="{86096170-D201-4283-B327-7FF15E8A5ADB}">
      <dgm:prSet/>
      <dgm:spPr/>
      <dgm:t>
        <a:bodyPr/>
        <a:lstStyle/>
        <a:p>
          <a:endParaRPr lang="en-US"/>
        </a:p>
      </dgm:t>
    </dgm:pt>
    <dgm:pt modelId="{D388DFB4-1E42-4938-8306-6B2D7DAABF4B}">
      <dgm:prSet phldrT="[Text]"/>
      <dgm:spPr/>
      <dgm:t>
        <a:bodyPr/>
        <a:lstStyle/>
        <a:p>
          <a:r>
            <a:rPr lang="en-US" dirty="0"/>
            <a:t>Temporary Account Closed to Income Summary</a:t>
          </a:r>
        </a:p>
        <a:p>
          <a:r>
            <a:rPr lang="en-US" dirty="0"/>
            <a:t>Debit Normal Balance</a:t>
          </a:r>
        </a:p>
      </dgm:t>
    </dgm:pt>
    <dgm:pt modelId="{EB3D7F89-7A4E-4E3B-B087-F3018BD8FC26}" type="parTrans" cxnId="{7650B380-52F5-4C7A-9CBA-A2A391F3A31F}">
      <dgm:prSet/>
      <dgm:spPr/>
      <dgm:t>
        <a:bodyPr/>
        <a:lstStyle/>
        <a:p>
          <a:endParaRPr lang="en-US"/>
        </a:p>
      </dgm:t>
    </dgm:pt>
    <dgm:pt modelId="{201E06E1-68FE-475A-BF75-C499CC7A65A2}" type="sibTrans" cxnId="{7650B380-52F5-4C7A-9CBA-A2A391F3A31F}">
      <dgm:prSet/>
      <dgm:spPr/>
      <dgm:t>
        <a:bodyPr/>
        <a:lstStyle/>
        <a:p>
          <a:endParaRPr lang="en-US"/>
        </a:p>
      </dgm:t>
    </dgm:pt>
    <dgm:pt modelId="{744740F5-B552-4969-B5F0-48A5B6BD838A}">
      <dgm:prSet phldrT="[Text]"/>
      <dgm:spPr/>
      <dgm:t>
        <a:bodyPr/>
        <a:lstStyle/>
        <a:p>
          <a:r>
            <a:rPr lang="en-US"/>
            <a:t>Contra of Accounts Receivable</a:t>
          </a:r>
        </a:p>
      </dgm:t>
    </dgm:pt>
    <dgm:pt modelId="{024E23EF-8D8C-4FBD-92E1-F3892F04987D}" type="parTrans" cxnId="{2922388E-8186-4CE7-96C7-EF754633D61D}">
      <dgm:prSet/>
      <dgm:spPr/>
      <dgm:t>
        <a:bodyPr/>
        <a:lstStyle/>
        <a:p>
          <a:endParaRPr lang="en-US"/>
        </a:p>
      </dgm:t>
    </dgm:pt>
    <dgm:pt modelId="{728CC941-3BD9-4F5A-846B-0A40722E7B45}" type="sibTrans" cxnId="{2922388E-8186-4CE7-96C7-EF754633D61D}">
      <dgm:prSet/>
      <dgm:spPr/>
      <dgm:t>
        <a:bodyPr/>
        <a:lstStyle/>
        <a:p>
          <a:endParaRPr lang="en-US"/>
        </a:p>
      </dgm:t>
    </dgm:pt>
    <dgm:pt modelId="{EBF338F6-61F7-4A35-8A50-34F7973F40DB}">
      <dgm:prSet phldrT="[Text]"/>
      <dgm:spPr/>
      <dgm:t>
        <a:bodyPr/>
        <a:lstStyle/>
        <a:p>
          <a:r>
            <a:rPr lang="en-US" dirty="0"/>
            <a:t>Reported on Balance Sheet</a:t>
          </a:r>
        </a:p>
        <a:p>
          <a:r>
            <a:rPr lang="en-US" dirty="0"/>
            <a:t>Credit Normal Balance</a:t>
          </a:r>
        </a:p>
      </dgm:t>
    </dgm:pt>
    <dgm:pt modelId="{0057CB11-B6BB-43FA-83E1-C5F56E57BDBF}" type="parTrans" cxnId="{F0107FC1-C243-48E1-B4D2-86EFE40E7762}">
      <dgm:prSet/>
      <dgm:spPr/>
      <dgm:t>
        <a:bodyPr/>
        <a:lstStyle/>
        <a:p>
          <a:endParaRPr lang="en-US"/>
        </a:p>
      </dgm:t>
    </dgm:pt>
    <dgm:pt modelId="{8A5C9937-3E1D-4A21-A8D6-D1144294EBA1}" type="sibTrans" cxnId="{F0107FC1-C243-48E1-B4D2-86EFE40E7762}">
      <dgm:prSet/>
      <dgm:spPr/>
      <dgm:t>
        <a:bodyPr/>
        <a:lstStyle/>
        <a:p>
          <a:endParaRPr lang="en-US"/>
        </a:p>
      </dgm:t>
    </dgm:pt>
    <dgm:pt modelId="{E77F50E9-715D-44DA-BF88-05B99A0FAC34}" type="pres">
      <dgm:prSet presAssocID="{8F4DD8D6-DC0A-4175-B8E7-C8265C65FBAF}" presName="root" presStyleCnt="0">
        <dgm:presLayoutVars>
          <dgm:dir/>
          <dgm:resizeHandles val="exact"/>
        </dgm:presLayoutVars>
      </dgm:prSet>
      <dgm:spPr/>
    </dgm:pt>
    <dgm:pt modelId="{71FEF733-9F20-4DA2-890B-E03E42AFFAE1}" type="pres">
      <dgm:prSet presAssocID="{0E75E7C8-8C64-4124-835B-902E327F0BE0}" presName="compNode" presStyleCnt="0"/>
      <dgm:spPr/>
    </dgm:pt>
    <dgm:pt modelId="{5C9D66DA-AFE4-4D4B-8218-BCF518D66DD3}" type="pres">
      <dgm:prSet presAssocID="{0E75E7C8-8C64-4124-835B-902E327F0BE0}" presName="bgRect" presStyleLbl="bgShp" presStyleIdx="0" presStyleCnt="2" custScaleY="98654"/>
      <dgm:spPr/>
    </dgm:pt>
    <dgm:pt modelId="{8D6E9D45-E265-4652-9CA0-40C88E6F004E}" type="pres">
      <dgm:prSet presAssocID="{0E75E7C8-8C64-4124-835B-902E327F0B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546E6B35-DB1E-473F-B9E0-F6804B57FE4D}" type="pres">
      <dgm:prSet presAssocID="{0E75E7C8-8C64-4124-835B-902E327F0BE0}" presName="spaceRect" presStyleCnt="0"/>
      <dgm:spPr/>
    </dgm:pt>
    <dgm:pt modelId="{EE8EC13E-F391-48CF-960A-D5626286A2C2}" type="pres">
      <dgm:prSet presAssocID="{0E75E7C8-8C64-4124-835B-902E327F0BE0}" presName="parTx" presStyleLbl="revTx" presStyleIdx="0" presStyleCnt="4">
        <dgm:presLayoutVars>
          <dgm:chMax val="0"/>
          <dgm:chPref val="0"/>
        </dgm:presLayoutVars>
      </dgm:prSet>
      <dgm:spPr/>
    </dgm:pt>
    <dgm:pt modelId="{A0229DE8-1FEE-4074-8150-309E4A1EC5B5}" type="pres">
      <dgm:prSet presAssocID="{0E75E7C8-8C64-4124-835B-902E327F0BE0}" presName="desTx" presStyleLbl="revTx" presStyleIdx="1" presStyleCnt="4">
        <dgm:presLayoutVars/>
      </dgm:prSet>
      <dgm:spPr/>
    </dgm:pt>
    <dgm:pt modelId="{88E1683B-11FB-44F5-9F28-0CC91FCB3138}" type="pres">
      <dgm:prSet presAssocID="{4BA4C592-A1F9-45BB-9FC5-7EF59240A822}" presName="sibTrans" presStyleCnt="0"/>
      <dgm:spPr/>
    </dgm:pt>
    <dgm:pt modelId="{14C4218B-0BBC-4905-B543-7467E5E65BBE}" type="pres">
      <dgm:prSet presAssocID="{8A5C1A0E-C7BB-4215-8EFD-64054F81914D}" presName="compNode" presStyleCnt="0"/>
      <dgm:spPr/>
    </dgm:pt>
    <dgm:pt modelId="{17E0492D-B164-4963-843A-A61B21026C5B}" type="pres">
      <dgm:prSet presAssocID="{8A5C1A0E-C7BB-4215-8EFD-64054F81914D}" presName="bgRect" presStyleLbl="bgShp" presStyleIdx="1" presStyleCnt="2" custScaleY="112636"/>
      <dgm:spPr/>
    </dgm:pt>
    <dgm:pt modelId="{1BFF1386-52A1-45B9-8F08-0EDD9D27D7D3}" type="pres">
      <dgm:prSet presAssocID="{8A5C1A0E-C7BB-4215-8EFD-64054F8191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57A8CAF1-FD51-41DD-A836-A208B5FAA73B}" type="pres">
      <dgm:prSet presAssocID="{8A5C1A0E-C7BB-4215-8EFD-64054F81914D}" presName="spaceRect" presStyleCnt="0"/>
      <dgm:spPr/>
    </dgm:pt>
    <dgm:pt modelId="{5692570A-C8CC-4CA8-9B87-27254C8FE6B7}" type="pres">
      <dgm:prSet presAssocID="{8A5C1A0E-C7BB-4215-8EFD-64054F81914D}" presName="parTx" presStyleLbl="revTx" presStyleIdx="2" presStyleCnt="4">
        <dgm:presLayoutVars>
          <dgm:chMax val="0"/>
          <dgm:chPref val="0"/>
        </dgm:presLayoutVars>
      </dgm:prSet>
      <dgm:spPr/>
    </dgm:pt>
    <dgm:pt modelId="{D6D3218F-4AAB-49CA-873E-56BA8422E971}" type="pres">
      <dgm:prSet presAssocID="{8A5C1A0E-C7BB-4215-8EFD-64054F81914D}" presName="desTx" presStyleLbl="revTx" presStyleIdx="3" presStyleCnt="4">
        <dgm:presLayoutVars/>
      </dgm:prSet>
      <dgm:spPr/>
    </dgm:pt>
  </dgm:ptLst>
  <dgm:cxnLst>
    <dgm:cxn modelId="{4900EA2D-4658-4BDC-8D3B-C35BD9E5FE03}" type="presOf" srcId="{EBF338F6-61F7-4A35-8A50-34F7973F40DB}" destId="{D6D3218F-4AAB-49CA-873E-56BA8422E971}" srcOrd="0" destOrd="2" presId="urn:microsoft.com/office/officeart/2018/2/layout/IconVerticalSolidList"/>
    <dgm:cxn modelId="{C47F3641-4619-4549-B15C-19D2BD7B1E3A}" type="presOf" srcId="{744740F5-B552-4969-B5F0-48A5B6BD838A}" destId="{D6D3218F-4AAB-49CA-873E-56BA8422E971}" srcOrd="0" destOrd="1" presId="urn:microsoft.com/office/officeart/2018/2/layout/IconVerticalSolidList"/>
    <dgm:cxn modelId="{398CBE5F-AB6F-4F63-A37F-5D5BDE23DB09}" type="presOf" srcId="{8F4DD8D6-DC0A-4175-B8E7-C8265C65FBAF}" destId="{E77F50E9-715D-44DA-BF88-05B99A0FAC34}" srcOrd="0" destOrd="0" presId="urn:microsoft.com/office/officeart/2018/2/layout/IconVerticalSolidList"/>
    <dgm:cxn modelId="{E2523368-7FCA-4692-AACA-1B2D7F1DCC1C}" type="presOf" srcId="{0E75E7C8-8C64-4124-835B-902E327F0BE0}" destId="{EE8EC13E-F391-48CF-960A-D5626286A2C2}" srcOrd="0" destOrd="0" presId="urn:microsoft.com/office/officeart/2018/2/layout/IconVerticalSolidList"/>
    <dgm:cxn modelId="{7314626F-6CF5-457F-B9B2-0591EE0E360D}" srcId="{0E75E7C8-8C64-4124-835B-902E327F0BE0}" destId="{88D72038-35D0-4FC6-8665-B05A8D0269FC}" srcOrd="0" destOrd="0" parTransId="{2C0B3E54-9C85-4003-A1E7-5F2256CF2AB4}" sibTransId="{E531B587-9D65-4867-BBE0-CDEBD06051BB}"/>
    <dgm:cxn modelId="{86096170-D201-4283-B327-7FF15E8A5ADB}" srcId="{8A5C1A0E-C7BB-4215-8EFD-64054F81914D}" destId="{65AE8612-62C9-4CCF-B65A-1B059E07358D}" srcOrd="0" destOrd="0" parTransId="{E59638E7-79C8-4AE9-8799-52DAA5B876C7}" sibTransId="{AA6809A5-B181-4B67-84E9-DE3D772126A3}"/>
    <dgm:cxn modelId="{7650B380-52F5-4C7A-9CBA-A2A391F3A31F}" srcId="{0E75E7C8-8C64-4124-835B-902E327F0BE0}" destId="{D388DFB4-1E42-4938-8306-6B2D7DAABF4B}" srcOrd="1" destOrd="0" parTransId="{EB3D7F89-7A4E-4E3B-B087-F3018BD8FC26}" sibTransId="{201E06E1-68FE-475A-BF75-C499CC7A65A2}"/>
    <dgm:cxn modelId="{2922388E-8186-4CE7-96C7-EF754633D61D}" srcId="{8A5C1A0E-C7BB-4215-8EFD-64054F81914D}" destId="{744740F5-B552-4969-B5F0-48A5B6BD838A}" srcOrd="1" destOrd="0" parTransId="{024E23EF-8D8C-4FBD-92E1-F3892F04987D}" sibTransId="{728CC941-3BD9-4F5A-846B-0A40722E7B45}"/>
    <dgm:cxn modelId="{0075FB9B-969B-427C-B5ED-8BCA3AB3FB20}" type="presOf" srcId="{88D72038-35D0-4FC6-8665-B05A8D0269FC}" destId="{A0229DE8-1FEE-4074-8150-309E4A1EC5B5}" srcOrd="0" destOrd="0" presId="urn:microsoft.com/office/officeart/2018/2/layout/IconVerticalSolidList"/>
    <dgm:cxn modelId="{6D6CEAA2-5CF5-41F6-9274-518777255BB6}" srcId="{8F4DD8D6-DC0A-4175-B8E7-C8265C65FBAF}" destId="{8A5C1A0E-C7BB-4215-8EFD-64054F81914D}" srcOrd="1" destOrd="0" parTransId="{DE26F059-7F1F-4957-A18A-53D8350BE79F}" sibTransId="{D16CD391-F7CE-4EBF-B372-D91974F10D4F}"/>
    <dgm:cxn modelId="{F0107FC1-C243-48E1-B4D2-86EFE40E7762}" srcId="{8A5C1A0E-C7BB-4215-8EFD-64054F81914D}" destId="{EBF338F6-61F7-4A35-8A50-34F7973F40DB}" srcOrd="2" destOrd="0" parTransId="{0057CB11-B6BB-43FA-83E1-C5F56E57BDBF}" sibTransId="{8A5C9937-3E1D-4A21-A8D6-D1144294EBA1}"/>
    <dgm:cxn modelId="{D48AC6F7-11AC-4D62-85E1-0BE068592DCA}" type="presOf" srcId="{65AE8612-62C9-4CCF-B65A-1B059E07358D}" destId="{D6D3218F-4AAB-49CA-873E-56BA8422E971}" srcOrd="0" destOrd="0" presId="urn:microsoft.com/office/officeart/2018/2/layout/IconVerticalSolidList"/>
    <dgm:cxn modelId="{3C4BB9F9-38B9-41D0-A746-062847916E49}" type="presOf" srcId="{D388DFB4-1E42-4938-8306-6B2D7DAABF4B}" destId="{A0229DE8-1FEE-4074-8150-309E4A1EC5B5}" srcOrd="0" destOrd="1" presId="urn:microsoft.com/office/officeart/2018/2/layout/IconVerticalSolidList"/>
    <dgm:cxn modelId="{845FBBF9-A04A-4E01-8EBB-66CAAA4A4C15}" srcId="{8F4DD8D6-DC0A-4175-B8E7-C8265C65FBAF}" destId="{0E75E7C8-8C64-4124-835B-902E327F0BE0}" srcOrd="0" destOrd="0" parTransId="{23021D11-02B1-480E-BE2D-E20740D01AD2}" sibTransId="{4BA4C592-A1F9-45BB-9FC5-7EF59240A822}"/>
    <dgm:cxn modelId="{130E56FB-0E76-4E26-957B-7B7CCC3584DE}" type="presOf" srcId="{8A5C1A0E-C7BB-4215-8EFD-64054F81914D}" destId="{5692570A-C8CC-4CA8-9B87-27254C8FE6B7}" srcOrd="0" destOrd="0" presId="urn:microsoft.com/office/officeart/2018/2/layout/IconVerticalSolidList"/>
    <dgm:cxn modelId="{558ABB3C-D90B-47B6-88CE-8035A98C4E97}" type="presParOf" srcId="{E77F50E9-715D-44DA-BF88-05B99A0FAC34}" destId="{71FEF733-9F20-4DA2-890B-E03E42AFFAE1}" srcOrd="0" destOrd="0" presId="urn:microsoft.com/office/officeart/2018/2/layout/IconVerticalSolidList"/>
    <dgm:cxn modelId="{4699024B-F395-4541-8D39-F88F48D68A24}" type="presParOf" srcId="{71FEF733-9F20-4DA2-890B-E03E42AFFAE1}" destId="{5C9D66DA-AFE4-4D4B-8218-BCF518D66DD3}" srcOrd="0" destOrd="0" presId="urn:microsoft.com/office/officeart/2018/2/layout/IconVerticalSolidList"/>
    <dgm:cxn modelId="{2FB28F8F-0902-459F-A3D4-C709EFC26F9F}" type="presParOf" srcId="{71FEF733-9F20-4DA2-890B-E03E42AFFAE1}" destId="{8D6E9D45-E265-4652-9CA0-40C88E6F004E}" srcOrd="1" destOrd="0" presId="urn:microsoft.com/office/officeart/2018/2/layout/IconVerticalSolidList"/>
    <dgm:cxn modelId="{7D40AF8F-366F-4769-8211-AFE0B1F488EE}" type="presParOf" srcId="{71FEF733-9F20-4DA2-890B-E03E42AFFAE1}" destId="{546E6B35-DB1E-473F-B9E0-F6804B57FE4D}" srcOrd="2" destOrd="0" presId="urn:microsoft.com/office/officeart/2018/2/layout/IconVerticalSolidList"/>
    <dgm:cxn modelId="{9580B1DB-0E0A-4DFB-8955-4D71934A2A97}" type="presParOf" srcId="{71FEF733-9F20-4DA2-890B-E03E42AFFAE1}" destId="{EE8EC13E-F391-48CF-960A-D5626286A2C2}" srcOrd="3" destOrd="0" presId="urn:microsoft.com/office/officeart/2018/2/layout/IconVerticalSolidList"/>
    <dgm:cxn modelId="{B5AC7476-5C0B-4FC6-8F42-6E2A4C38550E}" type="presParOf" srcId="{71FEF733-9F20-4DA2-890B-E03E42AFFAE1}" destId="{A0229DE8-1FEE-4074-8150-309E4A1EC5B5}" srcOrd="4" destOrd="0" presId="urn:microsoft.com/office/officeart/2018/2/layout/IconVerticalSolidList"/>
    <dgm:cxn modelId="{0B55FE8B-2F11-4CFC-A730-6C555E48DECF}" type="presParOf" srcId="{E77F50E9-715D-44DA-BF88-05B99A0FAC34}" destId="{88E1683B-11FB-44F5-9F28-0CC91FCB3138}" srcOrd="1" destOrd="0" presId="urn:microsoft.com/office/officeart/2018/2/layout/IconVerticalSolidList"/>
    <dgm:cxn modelId="{21FC7FFC-00E0-45D9-A0FB-43762A420952}" type="presParOf" srcId="{E77F50E9-715D-44DA-BF88-05B99A0FAC34}" destId="{14C4218B-0BBC-4905-B543-7467E5E65BBE}" srcOrd="2" destOrd="0" presId="urn:microsoft.com/office/officeart/2018/2/layout/IconVerticalSolidList"/>
    <dgm:cxn modelId="{089C1DE8-6622-40BD-BFCC-7640A696192F}" type="presParOf" srcId="{14C4218B-0BBC-4905-B543-7467E5E65BBE}" destId="{17E0492D-B164-4963-843A-A61B21026C5B}" srcOrd="0" destOrd="0" presId="urn:microsoft.com/office/officeart/2018/2/layout/IconVerticalSolidList"/>
    <dgm:cxn modelId="{E2ABA93B-556D-4B11-92F9-509448C31DE2}" type="presParOf" srcId="{14C4218B-0BBC-4905-B543-7467E5E65BBE}" destId="{1BFF1386-52A1-45B9-8F08-0EDD9D27D7D3}" srcOrd="1" destOrd="0" presId="urn:microsoft.com/office/officeart/2018/2/layout/IconVerticalSolidList"/>
    <dgm:cxn modelId="{5DAB5800-B9AD-4D15-ADA1-36E931A3AC60}" type="presParOf" srcId="{14C4218B-0BBC-4905-B543-7467E5E65BBE}" destId="{57A8CAF1-FD51-41DD-A836-A208B5FAA73B}" srcOrd="2" destOrd="0" presId="urn:microsoft.com/office/officeart/2018/2/layout/IconVerticalSolidList"/>
    <dgm:cxn modelId="{0616B11F-2794-48E4-A102-8C6BA1EE6773}" type="presParOf" srcId="{14C4218B-0BBC-4905-B543-7467E5E65BBE}" destId="{5692570A-C8CC-4CA8-9B87-27254C8FE6B7}" srcOrd="3" destOrd="0" presId="urn:microsoft.com/office/officeart/2018/2/layout/IconVerticalSolidList"/>
    <dgm:cxn modelId="{1621E99A-0BCD-454C-A0CB-18B869C073A4}" type="presParOf" srcId="{14C4218B-0BBC-4905-B543-7467E5E65BBE}" destId="{D6D3218F-4AAB-49CA-873E-56BA8422E971}"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D66DA-AFE4-4D4B-8218-BCF518D66DD3}">
      <dsp:nvSpPr>
        <dsp:cNvPr id="0" name=""/>
        <dsp:cNvSpPr/>
      </dsp:nvSpPr>
      <dsp:spPr>
        <a:xfrm>
          <a:off x="0" y="598970"/>
          <a:ext cx="9829799" cy="121782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6E9D45-E265-4652-9CA0-40C88E6F004E}">
      <dsp:nvSpPr>
        <dsp:cNvPr id="0" name=""/>
        <dsp:cNvSpPr/>
      </dsp:nvSpPr>
      <dsp:spPr>
        <a:xfrm>
          <a:off x="373418" y="868411"/>
          <a:ext cx="678941" cy="678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EC13E-F391-48CF-960A-D5626286A2C2}">
      <dsp:nvSpPr>
        <dsp:cNvPr id="0" name=""/>
        <dsp:cNvSpPr/>
      </dsp:nvSpPr>
      <dsp:spPr>
        <a:xfrm>
          <a:off x="1425777" y="590662"/>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Bad Debts Expense</a:t>
          </a:r>
        </a:p>
      </dsp:txBody>
      <dsp:txXfrm>
        <a:off x="1425777" y="590662"/>
        <a:ext cx="4423409" cy="1234439"/>
      </dsp:txXfrm>
    </dsp:sp>
    <dsp:sp modelId="{A0229DE8-1FEE-4074-8150-309E4A1EC5B5}">
      <dsp:nvSpPr>
        <dsp:cNvPr id="0" name=""/>
        <dsp:cNvSpPr/>
      </dsp:nvSpPr>
      <dsp:spPr>
        <a:xfrm>
          <a:off x="5849187" y="590662"/>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dirty="0"/>
            <a:t>Operating Expense Account</a:t>
          </a:r>
        </a:p>
        <a:p>
          <a:pPr marL="0" lvl="0" indent="0" algn="l" defTabSz="622300">
            <a:lnSpc>
              <a:spcPct val="90000"/>
            </a:lnSpc>
            <a:spcBef>
              <a:spcPct val="0"/>
            </a:spcBef>
            <a:spcAft>
              <a:spcPct val="35000"/>
            </a:spcAft>
            <a:buNone/>
          </a:pPr>
          <a:r>
            <a:rPr lang="en-US" sz="1400" kern="1200" dirty="0"/>
            <a:t>Estimate of Uncollectible Credit Sales</a:t>
          </a:r>
        </a:p>
        <a:p>
          <a:pPr marL="0" lvl="0" indent="0" algn="l" defTabSz="622300">
            <a:lnSpc>
              <a:spcPct val="90000"/>
            </a:lnSpc>
            <a:spcBef>
              <a:spcPct val="0"/>
            </a:spcBef>
            <a:spcAft>
              <a:spcPct val="35000"/>
            </a:spcAft>
            <a:buNone/>
          </a:pPr>
          <a:r>
            <a:rPr lang="en-US" sz="1400" kern="1200" dirty="0"/>
            <a:t>Temporary Account Closed to Income Summary</a:t>
          </a:r>
        </a:p>
        <a:p>
          <a:pPr marL="0" lvl="0" indent="0" algn="l" defTabSz="622300">
            <a:lnSpc>
              <a:spcPct val="90000"/>
            </a:lnSpc>
            <a:spcBef>
              <a:spcPct val="0"/>
            </a:spcBef>
            <a:spcAft>
              <a:spcPct val="35000"/>
            </a:spcAft>
            <a:buNone/>
          </a:pPr>
          <a:r>
            <a:rPr lang="en-US" sz="1400" kern="1200" dirty="0"/>
            <a:t>Debit Normal Balance</a:t>
          </a:r>
        </a:p>
      </dsp:txBody>
      <dsp:txXfrm>
        <a:off x="5849187" y="590662"/>
        <a:ext cx="3980611" cy="1234439"/>
      </dsp:txXfrm>
    </dsp:sp>
    <dsp:sp modelId="{17E0492D-B164-4963-843A-A61B21026C5B}">
      <dsp:nvSpPr>
        <dsp:cNvPr id="0" name=""/>
        <dsp:cNvSpPr/>
      </dsp:nvSpPr>
      <dsp:spPr>
        <a:xfrm>
          <a:off x="0" y="2133712"/>
          <a:ext cx="9829799" cy="139042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F1386-52A1-45B9-8F08-0EDD9D27D7D3}">
      <dsp:nvSpPr>
        <dsp:cNvPr id="0" name=""/>
        <dsp:cNvSpPr/>
      </dsp:nvSpPr>
      <dsp:spPr>
        <a:xfrm>
          <a:off x="373418" y="2489453"/>
          <a:ext cx="678941" cy="678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92570A-C8CC-4CA8-9B87-27254C8FE6B7}">
      <dsp:nvSpPr>
        <dsp:cNvPr id="0" name=""/>
        <dsp:cNvSpPr/>
      </dsp:nvSpPr>
      <dsp:spPr>
        <a:xfrm>
          <a:off x="1425777" y="2211704"/>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Allowance for Doubtful Accounts</a:t>
          </a:r>
        </a:p>
      </dsp:txBody>
      <dsp:txXfrm>
        <a:off x="1425777" y="2211704"/>
        <a:ext cx="4423409" cy="1234439"/>
      </dsp:txXfrm>
    </dsp:sp>
    <dsp:sp modelId="{D6D3218F-4AAB-49CA-873E-56BA8422E971}">
      <dsp:nvSpPr>
        <dsp:cNvPr id="0" name=""/>
        <dsp:cNvSpPr/>
      </dsp:nvSpPr>
      <dsp:spPr>
        <a:xfrm>
          <a:off x="5849187" y="2211704"/>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a:t>Contra-Asset Account</a:t>
          </a:r>
        </a:p>
        <a:p>
          <a:pPr marL="0" lvl="0" indent="0" algn="l" defTabSz="622300">
            <a:lnSpc>
              <a:spcPct val="90000"/>
            </a:lnSpc>
            <a:spcBef>
              <a:spcPct val="0"/>
            </a:spcBef>
            <a:spcAft>
              <a:spcPct val="35000"/>
            </a:spcAft>
            <a:buNone/>
          </a:pPr>
          <a:r>
            <a:rPr lang="en-US" sz="1400" kern="1200"/>
            <a:t>Contra of Accounts Receivable</a:t>
          </a:r>
        </a:p>
        <a:p>
          <a:pPr marL="0" lvl="0" indent="0" algn="l" defTabSz="622300">
            <a:lnSpc>
              <a:spcPct val="90000"/>
            </a:lnSpc>
            <a:spcBef>
              <a:spcPct val="0"/>
            </a:spcBef>
            <a:spcAft>
              <a:spcPct val="35000"/>
            </a:spcAft>
            <a:buNone/>
          </a:pPr>
          <a:r>
            <a:rPr lang="en-US" sz="1400" kern="1200" dirty="0"/>
            <a:t>Reported on Balance Sheet</a:t>
          </a:r>
        </a:p>
        <a:p>
          <a:pPr marL="0" lvl="0" indent="0" algn="l" defTabSz="622300">
            <a:lnSpc>
              <a:spcPct val="90000"/>
            </a:lnSpc>
            <a:spcBef>
              <a:spcPct val="0"/>
            </a:spcBef>
            <a:spcAft>
              <a:spcPct val="35000"/>
            </a:spcAft>
            <a:buNone/>
          </a:pPr>
          <a:r>
            <a:rPr lang="en-US" sz="1400" kern="1200" dirty="0"/>
            <a:t>Credit Normal Balance</a:t>
          </a:r>
        </a:p>
      </dsp:txBody>
      <dsp:txXfrm>
        <a:off x="5849187" y="2211704"/>
        <a:ext cx="3980611" cy="12344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8669AFDC-7658-4951-B0FF-52DFF2A93C0A}" type="datetimeFigureOut">
              <a:rPr lang="en-US" smtClean="0"/>
              <a:t>4/25/22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3ABD2D7A-D230-4F91-BD59-0A39C2703BA8}" type="datetimeFigureOut">
              <a:rPr lang="en-US" smtClean="0"/>
              <a:t>4/25/22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this slide later, when we get into more detail about both writing off and recovering accounts. Or maybe it’s ok to have it twice.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0091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3482432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4228343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145267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2410221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9775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3078397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this slide later, when we get into more detail about both writing off and recovering accounts. Or maybe it’s ok to have it twice.</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126033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numCol="1"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numCol="1">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Tree>
    <p:extLst>
      <p:ext uri="{BB962C8B-B14F-4D97-AF65-F5344CB8AC3E}">
        <p14:creationId xmlns:p14="http://schemas.microsoft.com/office/powerpoint/2010/main" val="9499905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numCol="1"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numCol="1"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4/25/22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numCol="1"/>
          <a:lstStyle/>
          <a:p>
            <a:r>
              <a:rPr lang="en-US" dirty="0"/>
              <a:t>Add a footer</a:t>
            </a:r>
          </a:p>
        </p:txBody>
      </p:sp>
      <p:sp>
        <p:nvSpPr>
          <p:cNvPr id="7" name="Date Placeholder 6"/>
          <p:cNvSpPr>
            <a:spLocks noGrp="1"/>
          </p:cNvSpPr>
          <p:nvPr>
            <p:ph type="dt" sz="half" idx="10"/>
          </p:nvPr>
        </p:nvSpPr>
        <p:spPr/>
        <p:txBody>
          <a:bodyPr numCol="1"/>
          <a:lstStyle/>
          <a:p>
            <a:fld id="{03F41C87-7AD9-4845-A077-840E4A0F3F06}" type="datetimeFigureOut">
              <a:rPr lang="en-US"/>
              <a:t>4/25/22</a:t>
            </a:fld>
            <a:endParaRPr/>
          </a:p>
        </p:txBody>
      </p:sp>
      <p:sp>
        <p:nvSpPr>
          <p:cNvPr id="9" name="Slide Number Placeholder 8"/>
          <p:cNvSpPr>
            <a:spLocks noGrp="1"/>
          </p:cNvSpPr>
          <p:nvPr>
            <p:ph type="sldNum" sz="quarter" idx="12"/>
          </p:nvPr>
        </p:nvSpPr>
        <p:spPr/>
        <p:txBody>
          <a:bodyPr numCol="1"/>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numCol="1"/>
          <a:lstStyle/>
          <a:p>
            <a:r>
              <a:rPr lang="en-US" dirty="0"/>
              <a:t>Add a footer</a:t>
            </a:r>
          </a:p>
        </p:txBody>
      </p:sp>
      <p:sp>
        <p:nvSpPr>
          <p:cNvPr id="3" name="Date Placeholder 2"/>
          <p:cNvSpPr>
            <a:spLocks noGrp="1"/>
          </p:cNvSpPr>
          <p:nvPr>
            <p:ph type="dt" sz="half" idx="10"/>
          </p:nvPr>
        </p:nvSpPr>
        <p:spPr/>
        <p:txBody>
          <a:bodyPr numCol="1"/>
          <a:lstStyle/>
          <a:p>
            <a:fld id="{03F41C87-7AD9-4845-A077-840E4A0F3F06}" type="datetimeFigureOut">
              <a:rPr lang="en-US"/>
              <a:t>4/25/22</a:t>
            </a:fld>
            <a:endParaRPr/>
          </a:p>
        </p:txBody>
      </p:sp>
      <p:sp>
        <p:nvSpPr>
          <p:cNvPr id="5" name="Slide Number Placeholder 4"/>
          <p:cNvSpPr>
            <a:spLocks noGrp="1"/>
          </p:cNvSpPr>
          <p:nvPr>
            <p:ph type="sldNum" sz="quarter" idx="12"/>
          </p:nvPr>
        </p:nvSpPr>
        <p:spPr/>
        <p:txBody>
          <a:bodyPr numCol="1"/>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numCol="1"/>
          <a:lstStyle/>
          <a:p>
            <a:r>
              <a:rPr lang="en-US" dirty="0"/>
              <a:t>Add a footer</a:t>
            </a:r>
          </a:p>
        </p:txBody>
      </p:sp>
      <p:sp>
        <p:nvSpPr>
          <p:cNvPr id="2" name="Date Placeholder 1"/>
          <p:cNvSpPr>
            <a:spLocks noGrp="1"/>
          </p:cNvSpPr>
          <p:nvPr>
            <p:ph type="dt" sz="half" idx="10"/>
          </p:nvPr>
        </p:nvSpPr>
        <p:spPr/>
        <p:txBody>
          <a:bodyPr numCol="1"/>
          <a:lstStyle/>
          <a:p>
            <a:fld id="{03F41C87-7AD9-4845-A077-840E4A0F3F06}" type="datetimeFigureOut">
              <a:rPr lang="en-US"/>
              <a:t>4/25/22</a:t>
            </a:fld>
            <a:endParaRPr/>
          </a:p>
        </p:txBody>
      </p:sp>
      <p:sp>
        <p:nvSpPr>
          <p:cNvPr id="4" name="Slide Number Placeholder 3"/>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numCol="1"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4/25/22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numCol="1"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numCol="1">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numCol="1"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numCol="1"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numCol="1" rtlCol="0" anchor="ctr"/>
          <a:lstStyle>
            <a:lvl1pPr algn="r">
              <a:defRPr sz="1100">
                <a:solidFill>
                  <a:schemeClr val="tx1"/>
                </a:solidFill>
              </a:defRPr>
            </a:lvl1pPr>
          </a:lstStyle>
          <a:p>
            <a:fld id="{03F41C87-7AD9-4845-A077-840E4A0F3F06}" type="datetimeFigureOut">
              <a:rPr lang="en-US" smtClean="0"/>
              <a:pPr/>
              <a:t>4/25/22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numCol="1"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6.mp4"/><Relationship Id="rId7" Type="http://schemas.openxmlformats.org/officeDocument/2006/relationships/image" Target="../media/image16.emf"/><Relationship Id="rId2" Type="http://schemas.microsoft.com/office/2007/relationships/media" Target="../media/media6.mp4"/><Relationship Id="rId1" Type="http://schemas.openxmlformats.org/officeDocument/2006/relationships/vmlDrawing" Target="../drawings/vmlDrawing3.vml"/><Relationship Id="rId6" Type="http://schemas.openxmlformats.org/officeDocument/2006/relationships/package" Target="../embeddings/Microsoft_Excel_Worksheet1.xlsx"/><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video" Target="../media/media7.mp4"/><Relationship Id="rId7" Type="http://schemas.openxmlformats.org/officeDocument/2006/relationships/image" Target="../media/image18.emf"/><Relationship Id="rId2" Type="http://schemas.microsoft.com/office/2007/relationships/media" Target="../media/media7.mp4"/><Relationship Id="rId1" Type="http://schemas.openxmlformats.org/officeDocument/2006/relationships/vmlDrawing" Target="../drawings/vmlDrawing4.vml"/><Relationship Id="rId6" Type="http://schemas.openxmlformats.org/officeDocument/2006/relationships/package" Target="../embeddings/Microsoft_Excel_Worksheet2.xlsx"/><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player.vimeo.com/video/418249863?h=d96d04743d&amp;app_id=122963"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cu.edu/controller/procedures/accounting-handbook/accounting-bad-debt" TargetMode="External"/><Relationship Id="rId2" Type="http://schemas.openxmlformats.org/officeDocument/2006/relationships/hyperlink" Target="https://accountinginfocus.com/financial-accounting/accounts-receivable/direct-write-off-and-allowance-methods-for-dealing-with-bad-debt/"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10.emf"/><Relationship Id="rId2" Type="http://schemas.microsoft.com/office/2007/relationships/media" Target="../media/media3.mp4"/><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numCol="1"/>
          <a:lstStyle/>
          <a:p>
            <a:r>
              <a:rPr lang="en-US" dirty="0"/>
              <a:t>Chapter 13 Presentation</a:t>
            </a:r>
          </a:p>
          <a:p>
            <a:endParaRPr lang="en-US" dirty="0"/>
          </a:p>
        </p:txBody>
      </p:sp>
      <p:sp>
        <p:nvSpPr>
          <p:cNvPr id="3" name="rect0"/>
          <p:cNvSpPr txBox="1"/>
          <p:nvPr/>
        </p:nvSpPr>
        <p:spPr>
          <a:xfrm>
            <a:off x="2074964" y="4959693"/>
            <a:ext cx="4912076" cy="1532750"/>
          </a:xfrm>
          <a:prstGeom prst="rect">
            <a:avLst/>
          </a:prstGeom>
          <a:noFill/>
        </p:spPr>
        <p:txBody>
          <a:bodyPr wrap="square" numCol="1"/>
          <a:lstStyle/>
          <a:p>
            <a:pPr algn="ctr"/>
            <a:r>
              <a:rPr dirty="0"/>
              <a:t>Accounting II</a:t>
            </a:r>
            <a:r>
              <a:rPr lang="en-US" dirty="0"/>
              <a:t>, </a:t>
            </a:r>
            <a:r>
              <a:rPr dirty="0"/>
              <a:t>Mathew Johnson</a:t>
            </a:r>
            <a:endParaRPr lang="en-US" dirty="0"/>
          </a:p>
          <a:p>
            <a:pPr algn="ctr"/>
            <a:endParaRPr dirty="0"/>
          </a:p>
          <a:p>
            <a:pPr algn="ctr"/>
            <a:r>
              <a:rPr lang="en-US" dirty="0"/>
              <a:t>Carrie Baron</a:t>
            </a:r>
            <a:endParaRPr dirty="0"/>
          </a:p>
          <a:p>
            <a:pPr algn="ctr"/>
            <a:r>
              <a:rPr dirty="0"/>
              <a:t>&amp;</a:t>
            </a:r>
          </a:p>
          <a:p>
            <a:pPr algn="ctr"/>
            <a:r>
              <a:rPr lang="en-US"/>
              <a:t>Wally Plourde</a:t>
            </a:r>
            <a:endParaRPr dirty="0"/>
          </a:p>
        </p:txBody>
      </p:sp>
    </p:spTree>
    <p:extLst>
      <p:ext uri="{BB962C8B-B14F-4D97-AF65-F5344CB8AC3E}">
        <p14:creationId xmlns:p14="http://schemas.microsoft.com/office/powerpoint/2010/main" val="232011556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Journalizing Adjusting Entry</a:t>
            </a:r>
            <a:endParaRPr dirty="0"/>
          </a:p>
        </p:txBody>
      </p:sp>
      <p:sp>
        <p:nvSpPr>
          <p:cNvPr id="3" name="Content Placeholder 2"/>
          <p:cNvSpPr>
            <a:spLocks noGrp="1"/>
          </p:cNvSpPr>
          <p:nvPr>
            <p:ph idx="1"/>
          </p:nvPr>
        </p:nvSpPr>
        <p:spPr>
          <a:xfrm>
            <a:off x="1522413" y="1981200"/>
            <a:ext cx="9829799" cy="1219201"/>
          </a:xfrm>
        </p:spPr>
        <p:txBody>
          <a:bodyPr numCol="1">
            <a:normAutofit/>
          </a:bodyPr>
          <a:lstStyle/>
          <a:p>
            <a:pPr>
              <a:buNone/>
            </a:pPr>
            <a:r>
              <a:rPr lang="en-US" dirty="0"/>
              <a:t>We enter the adjusting entry in the usual way.</a:t>
            </a:r>
          </a:p>
        </p:txBody>
      </p:sp>
      <p:graphicFrame>
        <p:nvGraphicFramePr>
          <p:cNvPr id="6" name="Table 5">
            <a:extLst>
              <a:ext uri="{FF2B5EF4-FFF2-40B4-BE49-F238E27FC236}">
                <a16:creationId xmlns:a16="http://schemas.microsoft.com/office/drawing/2014/main" id="{952384E4-DABA-4F2D-BBCA-DCC1EFADBD1F}"/>
              </a:ext>
            </a:extLst>
          </p:cNvPr>
          <p:cNvGraphicFramePr>
            <a:graphicFrameLocks noGrp="1"/>
          </p:cNvGraphicFramePr>
          <p:nvPr>
            <p:extLst>
              <p:ext uri="{D42A27DB-BD31-4B8C-83A1-F6EECF244321}">
                <p14:modId xmlns:p14="http://schemas.microsoft.com/office/powerpoint/2010/main" val="1217341384"/>
              </p:ext>
            </p:extLst>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2021</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674.20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674.20</a:t>
                      </a:r>
                    </a:p>
                  </a:txBody>
                  <a:tcPr/>
                </a:tc>
                <a:extLst>
                  <a:ext uri="{0D108BD9-81ED-4DB2-BD59-A6C34878D82A}">
                    <a16:rowId xmlns:a16="http://schemas.microsoft.com/office/drawing/2014/main" val="1898026451"/>
                  </a:ext>
                </a:extLst>
              </a:tr>
            </a:tbl>
          </a:graphicData>
        </a:graphic>
      </p:graphicFrame>
    </p:spTree>
    <p:extLst>
      <p:ext uri="{BB962C8B-B14F-4D97-AF65-F5344CB8AC3E}">
        <p14:creationId xmlns:p14="http://schemas.microsoft.com/office/powerpoint/2010/main" val="63229203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a:t>Allowance Method-</a:t>
            </a:r>
            <a:r>
              <a:rPr lang="en-US" dirty="0"/>
              <a:t>-</a:t>
            </a:r>
            <a:r>
              <a:rPr dirty="0"/>
              <a:t>Balance Sheet Approach</a:t>
            </a:r>
          </a:p>
        </p:txBody>
      </p:sp>
      <p:sp>
        <p:nvSpPr>
          <p:cNvPr id="3" name="Content Placeholder 2"/>
          <p:cNvSpPr>
            <a:spLocks noGrp="1"/>
          </p:cNvSpPr>
          <p:nvPr>
            <p:ph idx="1"/>
          </p:nvPr>
        </p:nvSpPr>
        <p:spPr/>
        <p:txBody>
          <a:bodyPr numCol="1"/>
          <a:lstStyle/>
          <a:p>
            <a:pPr>
              <a:buNone/>
            </a:pPr>
            <a:r>
              <a:rPr lang="en-US" dirty="0"/>
              <a:t>The balance sheet approach seeks to determine the desired ending balance for the Allowance for Doubtful Accounts.</a:t>
            </a:r>
          </a:p>
          <a:p>
            <a:pPr>
              <a:buNone/>
            </a:pPr>
            <a:r>
              <a:rPr lang="en-US" dirty="0"/>
              <a:t>This approach uses the aging of Accounts Receivable, which is an analysis of the past due age of an account. The assumption is that the longer an account is past due, the less likely it can be collected.</a:t>
            </a:r>
          </a:p>
          <a:p>
            <a:pPr>
              <a:buNone/>
            </a:pPr>
            <a:r>
              <a:rPr lang="en-US" dirty="0"/>
              <a:t>Management needs historical experience with bad debt in order for an accurate estimate to be made.</a:t>
            </a:r>
          </a:p>
        </p:txBody>
      </p:sp>
      <p:pic>
        <p:nvPicPr>
          <p:cNvPr id="5" name="Video 4">
            <a:hlinkClick r:id="" action="ppaction://media"/>
            <a:extLst>
              <a:ext uri="{FF2B5EF4-FFF2-40B4-BE49-F238E27FC236}">
                <a16:creationId xmlns:a16="http://schemas.microsoft.com/office/drawing/2014/main" id="{394D0178-5F68-9B16-F209-CBD41C6D62E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Tree>
  </p:cSld>
  <p:clrMapOvr>
    <a:masterClrMapping/>
  </p:clrMapOvr>
  <p:transition spd="med" advTm="3119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Aging of Accounts Receivable</a:t>
            </a:r>
            <a:endParaRPr dirty="0"/>
          </a:p>
        </p:txBody>
      </p:sp>
      <p:sp>
        <p:nvSpPr>
          <p:cNvPr id="3" name="Content Placeholder 2"/>
          <p:cNvSpPr>
            <a:spLocks noGrp="1"/>
          </p:cNvSpPr>
          <p:nvPr>
            <p:ph idx="1"/>
          </p:nvPr>
        </p:nvSpPr>
        <p:spPr>
          <a:xfrm>
            <a:off x="1522413" y="1981200"/>
            <a:ext cx="9829799" cy="1752599"/>
          </a:xfrm>
        </p:spPr>
        <p:txBody>
          <a:bodyPr numCol="1">
            <a:normAutofit/>
          </a:bodyPr>
          <a:lstStyle/>
          <a:p>
            <a:pPr>
              <a:buNone/>
            </a:pPr>
            <a:r>
              <a:rPr lang="en-US" dirty="0"/>
              <a:t>An aging report shows all the accounts and the amounts past due and for how long. Over time we can make an estimate for each category of how much will be uncollectible.</a:t>
            </a:r>
          </a:p>
        </p:txBody>
      </p:sp>
      <p:graphicFrame>
        <p:nvGraphicFramePr>
          <p:cNvPr id="10" name="Object 9">
            <a:extLst>
              <a:ext uri="{FF2B5EF4-FFF2-40B4-BE49-F238E27FC236}">
                <a16:creationId xmlns:a16="http://schemas.microsoft.com/office/drawing/2014/main" id="{45208C23-0231-4631-B3B3-43192C636217}"/>
              </a:ext>
            </a:extLst>
          </p:cNvPr>
          <p:cNvGraphicFramePr>
            <a:graphicFrameLocks noChangeAspect="1"/>
          </p:cNvGraphicFramePr>
          <p:nvPr/>
        </p:nvGraphicFramePr>
        <p:xfrm>
          <a:off x="3032124" y="3962400"/>
          <a:ext cx="6124575" cy="1952625"/>
        </p:xfrm>
        <a:graphic>
          <a:graphicData uri="http://schemas.openxmlformats.org/presentationml/2006/ole">
            <mc:AlternateContent xmlns:mc="http://schemas.openxmlformats.org/markup-compatibility/2006">
              <mc:Choice xmlns:v="urn:schemas-microsoft-com:vml" Requires="v">
                <p:oleObj spid="_x0000_s2068" name="Worksheet" r:id="rId6" imgW="6124680" imgH="1952732" progId="Excel.Sheet.12">
                  <p:embed/>
                </p:oleObj>
              </mc:Choice>
              <mc:Fallback>
                <p:oleObj name="Worksheet" r:id="rId6" imgW="6124680" imgH="1952732" progId="Excel.Sheet.12">
                  <p:embed/>
                  <p:pic>
                    <p:nvPicPr>
                      <p:cNvPr id="10" name="Object 9">
                        <a:extLst>
                          <a:ext uri="{FF2B5EF4-FFF2-40B4-BE49-F238E27FC236}">
                            <a16:creationId xmlns:a16="http://schemas.microsoft.com/office/drawing/2014/main" id="{45208C23-0231-4631-B3B3-43192C636217}"/>
                          </a:ext>
                        </a:extLst>
                      </p:cNvPr>
                      <p:cNvPicPr/>
                      <p:nvPr/>
                    </p:nvPicPr>
                    <p:blipFill>
                      <a:blip r:embed="rId7"/>
                      <a:stretch>
                        <a:fillRect/>
                      </a:stretch>
                    </p:blipFill>
                    <p:spPr>
                      <a:xfrm>
                        <a:off x="3032124" y="3962400"/>
                        <a:ext cx="6124575" cy="1952625"/>
                      </a:xfrm>
                      <a:prstGeom prst="rect">
                        <a:avLst/>
                      </a:prstGeom>
                    </p:spPr>
                  </p:pic>
                </p:oleObj>
              </mc:Fallback>
            </mc:AlternateContent>
          </a:graphicData>
        </a:graphic>
      </p:graphicFrame>
      <p:pic>
        <p:nvPicPr>
          <p:cNvPr id="4" name="Video 3">
            <a:hlinkClick r:id="" action="ppaction://media"/>
            <a:extLst>
              <a:ext uri="{FF2B5EF4-FFF2-40B4-BE49-F238E27FC236}">
                <a16:creationId xmlns:a16="http://schemas.microsoft.com/office/drawing/2014/main" id="{CC37651B-0E3B-A848-E12B-92A2DB99E4B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1664328913"/>
      </p:ext>
    </p:extLst>
  </p:cSld>
  <p:clrMapOvr>
    <a:masterClrMapping/>
  </p:clrMapOvr>
  <p:transition spd="med" advTm="1888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Calculating the Allowance for Doubtful Accounts</a:t>
            </a:r>
            <a:endParaRPr dirty="0"/>
          </a:p>
        </p:txBody>
      </p:sp>
      <p:sp>
        <p:nvSpPr>
          <p:cNvPr id="3" name="Content Placeholder 2"/>
          <p:cNvSpPr>
            <a:spLocks noGrp="1"/>
          </p:cNvSpPr>
          <p:nvPr>
            <p:ph idx="1"/>
          </p:nvPr>
        </p:nvSpPr>
        <p:spPr>
          <a:xfrm>
            <a:off x="1522413" y="1981200"/>
            <a:ext cx="9829799" cy="1219201"/>
          </a:xfrm>
        </p:spPr>
        <p:txBody>
          <a:bodyPr numCol="1">
            <a:normAutofit fontScale="92500"/>
          </a:bodyPr>
          <a:lstStyle/>
          <a:p>
            <a:pPr>
              <a:buNone/>
            </a:pPr>
            <a:r>
              <a:rPr lang="en-US" dirty="0"/>
              <a:t>Suppose over time we have estimated the following percentage of uncollectible accounts for the different aging periods: 3, 4, 10, 20, 50. And also suppose that the current balance in the Allowance for Doubtful Accounts is $100.</a:t>
            </a:r>
          </a:p>
        </p:txBody>
      </p:sp>
      <p:sp>
        <p:nvSpPr>
          <p:cNvPr id="8" name="Speech Bubble: Oval 7">
            <a:extLst>
              <a:ext uri="{FF2B5EF4-FFF2-40B4-BE49-F238E27FC236}">
                <a16:creationId xmlns:a16="http://schemas.microsoft.com/office/drawing/2014/main" id="{E5DE3ADA-842C-488B-A5F4-B09033D5C7C1}"/>
              </a:ext>
            </a:extLst>
          </p:cNvPr>
          <p:cNvSpPr/>
          <p:nvPr/>
        </p:nvSpPr>
        <p:spPr>
          <a:xfrm>
            <a:off x="8837612" y="3276600"/>
            <a:ext cx="2819400" cy="1759788"/>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We want the amount to be the calculated amount, so we adjust for current balance.</a:t>
            </a:r>
          </a:p>
        </p:txBody>
      </p:sp>
      <p:graphicFrame>
        <p:nvGraphicFramePr>
          <p:cNvPr id="7" name="Object 6">
            <a:extLst>
              <a:ext uri="{FF2B5EF4-FFF2-40B4-BE49-F238E27FC236}">
                <a16:creationId xmlns:a16="http://schemas.microsoft.com/office/drawing/2014/main" id="{802607B7-A4DD-49FC-998E-9084FE365075}"/>
              </a:ext>
            </a:extLst>
          </p:cNvPr>
          <p:cNvGraphicFramePr>
            <a:graphicFrameLocks noChangeAspect="1"/>
          </p:cNvGraphicFramePr>
          <p:nvPr/>
        </p:nvGraphicFramePr>
        <p:xfrm>
          <a:off x="3736974" y="3943350"/>
          <a:ext cx="4714875" cy="2533650"/>
        </p:xfrm>
        <a:graphic>
          <a:graphicData uri="http://schemas.openxmlformats.org/presentationml/2006/ole">
            <mc:AlternateContent xmlns:mc="http://schemas.openxmlformats.org/markup-compatibility/2006">
              <mc:Choice xmlns:v="urn:schemas-microsoft-com:vml" Requires="v">
                <p:oleObj spid="_x0000_s3092" name="Worksheet" r:id="rId6" imgW="4714920" imgH="2533623" progId="Excel.Sheet.12">
                  <p:embed/>
                </p:oleObj>
              </mc:Choice>
              <mc:Fallback>
                <p:oleObj name="Worksheet" r:id="rId6" imgW="4714920" imgH="2533623" progId="Excel.Sheet.12">
                  <p:embed/>
                  <p:pic>
                    <p:nvPicPr>
                      <p:cNvPr id="7" name="Object 6">
                        <a:extLst>
                          <a:ext uri="{FF2B5EF4-FFF2-40B4-BE49-F238E27FC236}">
                            <a16:creationId xmlns:a16="http://schemas.microsoft.com/office/drawing/2014/main" id="{802607B7-A4DD-49FC-998E-9084FE365075}"/>
                          </a:ext>
                        </a:extLst>
                      </p:cNvPr>
                      <p:cNvPicPr/>
                      <p:nvPr/>
                    </p:nvPicPr>
                    <p:blipFill>
                      <a:blip r:embed="rId7"/>
                      <a:stretch>
                        <a:fillRect/>
                      </a:stretch>
                    </p:blipFill>
                    <p:spPr>
                      <a:xfrm>
                        <a:off x="3736974" y="3943350"/>
                        <a:ext cx="4714875" cy="2533650"/>
                      </a:xfrm>
                      <a:prstGeom prst="rect">
                        <a:avLst/>
                      </a:prstGeom>
                    </p:spPr>
                  </p:pic>
                </p:oleObj>
              </mc:Fallback>
            </mc:AlternateContent>
          </a:graphicData>
        </a:graphic>
      </p:graphicFrame>
      <p:pic>
        <p:nvPicPr>
          <p:cNvPr id="4" name="Video 3">
            <a:hlinkClick r:id="" action="ppaction://media"/>
            <a:extLst>
              <a:ext uri="{FF2B5EF4-FFF2-40B4-BE49-F238E27FC236}">
                <a16:creationId xmlns:a16="http://schemas.microsoft.com/office/drawing/2014/main" id="{9472CEEE-7683-42E6-BAE6-A99624A428A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622441540"/>
      </p:ext>
    </p:extLst>
  </p:cSld>
  <p:clrMapOvr>
    <a:masterClrMapping/>
  </p:clrMapOvr>
  <p:transition spd="med" advTm="385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Journalizing Adjusting Entry</a:t>
            </a:r>
            <a:endParaRPr dirty="0"/>
          </a:p>
        </p:txBody>
      </p:sp>
      <p:sp>
        <p:nvSpPr>
          <p:cNvPr id="3" name="Content Placeholder 2"/>
          <p:cNvSpPr>
            <a:spLocks noGrp="1"/>
          </p:cNvSpPr>
          <p:nvPr>
            <p:ph idx="1"/>
          </p:nvPr>
        </p:nvSpPr>
        <p:spPr>
          <a:xfrm>
            <a:off x="1522413" y="1981200"/>
            <a:ext cx="9829799" cy="1219201"/>
          </a:xfrm>
        </p:spPr>
        <p:txBody>
          <a:bodyPr numCol="1">
            <a:normAutofit/>
          </a:bodyPr>
          <a:lstStyle/>
          <a:p>
            <a:pPr>
              <a:buNone/>
            </a:pPr>
            <a:r>
              <a:rPr lang="en-US" dirty="0"/>
              <a:t>We enter the adjusting entry in the usual way.</a:t>
            </a:r>
          </a:p>
        </p:txBody>
      </p:sp>
      <p:graphicFrame>
        <p:nvGraphicFramePr>
          <p:cNvPr id="6" name="Table 5">
            <a:extLst>
              <a:ext uri="{FF2B5EF4-FFF2-40B4-BE49-F238E27FC236}">
                <a16:creationId xmlns:a16="http://schemas.microsoft.com/office/drawing/2014/main" id="{952384E4-DABA-4F2D-BBCA-DCC1EFADBD1F}"/>
              </a:ext>
            </a:extLst>
          </p:cNvPr>
          <p:cNvGraphicFramePr>
            <a:graphicFrameLocks noGrp="1"/>
          </p:cNvGraphicFramePr>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136.50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136.50</a:t>
                      </a:r>
                    </a:p>
                  </a:txBody>
                  <a:tcPr/>
                </a:tc>
                <a:extLst>
                  <a:ext uri="{0D108BD9-81ED-4DB2-BD59-A6C34878D82A}">
                    <a16:rowId xmlns:a16="http://schemas.microsoft.com/office/drawing/2014/main" val="1898026451"/>
                  </a:ext>
                </a:extLst>
              </a:tr>
            </a:tbl>
          </a:graphicData>
        </a:graphic>
      </p:graphicFrame>
      <p:sp>
        <p:nvSpPr>
          <p:cNvPr id="9" name="Speech Bubble: Oval 8">
            <a:extLst>
              <a:ext uri="{FF2B5EF4-FFF2-40B4-BE49-F238E27FC236}">
                <a16:creationId xmlns:a16="http://schemas.microsoft.com/office/drawing/2014/main" id="{221B90BC-C74D-4EC5-AB33-8FE30A5A69F6}"/>
              </a:ext>
            </a:extLst>
          </p:cNvPr>
          <p:cNvSpPr/>
          <p:nvPr/>
        </p:nvSpPr>
        <p:spPr>
          <a:xfrm>
            <a:off x="7568141" y="5231542"/>
            <a:ext cx="2438400" cy="940657"/>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total for this account is  now $236.50.</a:t>
            </a:r>
          </a:p>
        </p:txBody>
      </p:sp>
      <p:pic>
        <p:nvPicPr>
          <p:cNvPr id="4" name="Video 3">
            <a:hlinkClick r:id="" action="ppaction://media"/>
            <a:extLst>
              <a:ext uri="{FF2B5EF4-FFF2-40B4-BE49-F238E27FC236}">
                <a16:creationId xmlns:a16="http://schemas.microsoft.com/office/drawing/2014/main" id="{02DEEA0E-7088-3594-A7B7-32E17017EB0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55457"/>
      </p:ext>
    </p:extLst>
  </p:cSld>
  <p:clrMapOvr>
    <a:masterClrMapping/>
  </p:clrMapOvr>
  <p:transition spd="med" advTm="146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Writing Off an Account-Allowance for doubtful Accounts</a:t>
            </a:r>
          </a:p>
        </p:txBody>
      </p:sp>
      <p:sp>
        <p:nvSpPr>
          <p:cNvPr id="3" name="Content Placeholder 2"/>
          <p:cNvSpPr>
            <a:spLocks noGrp="1"/>
          </p:cNvSpPr>
          <p:nvPr>
            <p:ph idx="1"/>
          </p:nvPr>
        </p:nvSpPr>
        <p:spPr/>
        <p:txBody>
          <a:bodyPr numCol="1"/>
          <a:lstStyle/>
          <a:p>
            <a:pPr>
              <a:buNone/>
            </a:pPr>
            <a:r>
              <a:t>   When it is determined that an account cannot be collected, the receivable balance should be written off. When the unit maintains an allowance for doubtful accounts, the write-off reduces the outstanding accounts receivable, and is charged against the allowance.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Writing Off Uncollectible Account</a:t>
            </a:r>
            <a:endParaRPr dirty="0"/>
          </a:p>
        </p:txBody>
      </p:sp>
      <p:sp>
        <p:nvSpPr>
          <p:cNvPr id="3" name="Content Placeholder 2"/>
          <p:cNvSpPr>
            <a:spLocks noGrp="1"/>
          </p:cNvSpPr>
          <p:nvPr>
            <p:ph idx="1"/>
          </p:nvPr>
        </p:nvSpPr>
        <p:spPr>
          <a:xfrm>
            <a:off x="1522413" y="1981200"/>
            <a:ext cx="9829799" cy="1371599"/>
          </a:xfrm>
        </p:spPr>
        <p:txBody>
          <a:bodyPr numCol="1">
            <a:normAutofit/>
          </a:bodyPr>
          <a:lstStyle/>
          <a:p>
            <a:pPr>
              <a:buNone/>
            </a:pPr>
            <a:r>
              <a:rPr dirty="0"/>
              <a:t>   </a:t>
            </a:r>
            <a:r>
              <a:rPr lang="en-US" dirty="0"/>
              <a:t>As we showed earlier writing off a bad debt is a simple </a:t>
            </a:r>
            <a:r>
              <a:rPr lang="en-US"/>
              <a:t>journal entry.</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extLst>
              <p:ext uri="{D42A27DB-BD31-4B8C-83A1-F6EECF244321}">
                <p14:modId xmlns:p14="http://schemas.microsoft.com/office/powerpoint/2010/main" val="1299406891"/>
              </p:ext>
            </p:extLst>
          </p:nvPr>
        </p:nvGraphicFramePr>
        <p:xfrm>
          <a:off x="2284412" y="43434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2022</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Apr 4</a:t>
                      </a:r>
                    </a:p>
                  </a:txBody>
                  <a:tcPr/>
                </a:tc>
                <a:tc>
                  <a:txBody>
                    <a:bodyPr/>
                    <a:lstStyle/>
                    <a:p>
                      <a:r>
                        <a:rPr lang="en-US" dirty="0"/>
                        <a:t>Allowance for Doubtful Accounts</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9" name="Speech Bubble: Oval 8">
            <a:extLst>
              <a:ext uri="{FF2B5EF4-FFF2-40B4-BE49-F238E27FC236}">
                <a16:creationId xmlns:a16="http://schemas.microsoft.com/office/drawing/2014/main" id="{A9559A67-DD4B-4CAD-87FF-FEF648B509AE}"/>
              </a:ext>
            </a:extLst>
          </p:cNvPr>
          <p:cNvSpPr/>
          <p:nvPr/>
        </p:nvSpPr>
        <p:spPr>
          <a:xfrm>
            <a:off x="7923212" y="5670814"/>
            <a:ext cx="2286000" cy="882386"/>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CB+WP Co account is now $0</a:t>
            </a:r>
          </a:p>
        </p:txBody>
      </p:sp>
    </p:spTree>
    <p:extLst>
      <p:ext uri="{BB962C8B-B14F-4D97-AF65-F5344CB8AC3E}">
        <p14:creationId xmlns:p14="http://schemas.microsoft.com/office/powerpoint/2010/main" val="209825030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dirty="0"/>
              <a:t>Direct Write</a:t>
            </a:r>
            <a:r>
              <a:rPr lang="en-US" dirty="0"/>
              <a:t>-</a:t>
            </a:r>
            <a:r>
              <a:rPr dirty="0"/>
              <a:t>Off Method</a:t>
            </a:r>
          </a:p>
        </p:txBody>
      </p:sp>
      <p:sp>
        <p:nvSpPr>
          <p:cNvPr id="3" name="Content Placeholder 2"/>
          <p:cNvSpPr>
            <a:spLocks noGrp="1"/>
          </p:cNvSpPr>
          <p:nvPr>
            <p:ph idx="1"/>
          </p:nvPr>
        </p:nvSpPr>
        <p:spPr>
          <a:xfrm>
            <a:off x="1522413" y="1981201"/>
            <a:ext cx="9829799" cy="1295400"/>
          </a:xfrm>
        </p:spPr>
        <p:txBody>
          <a:bodyPr numCol="1">
            <a:normAutofit/>
          </a:bodyPr>
          <a:lstStyle/>
          <a:p>
            <a:pPr>
              <a:buNone/>
            </a:pPr>
            <a:r>
              <a:rPr dirty="0"/>
              <a:t>The </a:t>
            </a:r>
            <a:r>
              <a:rPr lang="en-US" dirty="0"/>
              <a:t>direct write-off method does not use the Allowance for Doubtful Accounts, but instead writes off an uncollectible account directly as a Bad Debts Expense.</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2019</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Oct 16</a:t>
                      </a:r>
                    </a:p>
                  </a:txBody>
                  <a:tcPr/>
                </a:tc>
                <a:tc>
                  <a:txBody>
                    <a:bodyPr/>
                    <a:lstStyle/>
                    <a:p>
                      <a:r>
                        <a:rPr lang="en-US" dirty="0"/>
                        <a:t>Bad Debts Expense</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5" name="Speech Bubble: Oval 4">
            <a:extLst>
              <a:ext uri="{FF2B5EF4-FFF2-40B4-BE49-F238E27FC236}">
                <a16:creationId xmlns:a16="http://schemas.microsoft.com/office/drawing/2014/main" id="{990DA1FB-925F-44D7-82E8-05BC4514668E}"/>
              </a:ext>
            </a:extLst>
          </p:cNvPr>
          <p:cNvSpPr/>
          <p:nvPr/>
        </p:nvSpPr>
        <p:spPr>
          <a:xfrm>
            <a:off x="2208212" y="5450839"/>
            <a:ext cx="2971800" cy="940657"/>
          </a:xfrm>
          <a:prstGeom prst="wedgeEllipseCallout">
            <a:avLst>
              <a:gd name="adj1" fmla="val -22445"/>
              <a:gd name="adj2" fmla="val -20534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date matters in the Direct Write-Off method.</a:t>
            </a:r>
          </a:p>
        </p:txBody>
      </p:sp>
      <p:pic>
        <p:nvPicPr>
          <p:cNvPr id="6" name="Video 5">
            <a:hlinkClick r:id="" action="ppaction://media"/>
            <a:extLst>
              <a:ext uri="{FF2B5EF4-FFF2-40B4-BE49-F238E27FC236}">
                <a16:creationId xmlns:a16="http://schemas.microsoft.com/office/drawing/2014/main" id="{6AE86BD7-72CD-55D2-27C9-04FDA273BF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2057595365"/>
      </p:ext>
    </p:extLst>
  </p:cSld>
  <p:clrMapOvr>
    <a:masterClrMapping/>
  </p:clrMapOvr>
  <p:transition spd="med" advTm="1753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Problem with the </a:t>
            </a:r>
            <a:r>
              <a:rPr dirty="0"/>
              <a:t>Direct Write</a:t>
            </a:r>
            <a:r>
              <a:rPr lang="en-US" dirty="0"/>
              <a:t>-</a:t>
            </a:r>
            <a:r>
              <a:rPr dirty="0"/>
              <a:t>Off Method</a:t>
            </a:r>
          </a:p>
        </p:txBody>
      </p:sp>
      <p:sp>
        <p:nvSpPr>
          <p:cNvPr id="3" name="Content Placeholder 2"/>
          <p:cNvSpPr>
            <a:spLocks noGrp="1"/>
          </p:cNvSpPr>
          <p:nvPr>
            <p:ph idx="1"/>
          </p:nvPr>
        </p:nvSpPr>
        <p:spPr>
          <a:xfrm>
            <a:off x="1522413" y="1981200"/>
            <a:ext cx="9829799" cy="3962399"/>
          </a:xfrm>
        </p:spPr>
        <p:txBody>
          <a:bodyPr numCol="1">
            <a:normAutofit/>
          </a:bodyPr>
          <a:lstStyle/>
          <a:p>
            <a:pPr>
              <a:buNone/>
            </a:pPr>
            <a:r>
              <a:rPr lang="en-US" dirty="0"/>
              <a:t>Consider the previous journal entry: we wrote off the bad debt in 2019, but it can take months (even years) in collections before we can determine the account is uncollectible. So, it is very likely that the $400 revenue related to this entry was recognized in the previous year. </a:t>
            </a:r>
          </a:p>
          <a:p>
            <a:pPr>
              <a:buNone/>
            </a:pPr>
            <a:r>
              <a:rPr lang="en-US" dirty="0"/>
              <a:t>This violates the matching principle of the generally accepted accounting principles. The income statement will not accurately reflect the expenses with the corresponding revenues.</a:t>
            </a:r>
          </a:p>
          <a:p>
            <a:pPr>
              <a:buNone/>
            </a:pPr>
            <a:r>
              <a:rPr lang="en-US" dirty="0"/>
              <a:t>For this reason, this method should only be used when bad debt happens rarely or for immaterial amounts.</a:t>
            </a:r>
            <a:endParaRPr dirty="0"/>
          </a:p>
        </p:txBody>
      </p:sp>
      <p:pic>
        <p:nvPicPr>
          <p:cNvPr id="4" name="Video 3">
            <a:hlinkClick r:id="" action="ppaction://media"/>
            <a:extLst>
              <a:ext uri="{FF2B5EF4-FFF2-40B4-BE49-F238E27FC236}">
                <a16:creationId xmlns:a16="http://schemas.microsoft.com/office/drawing/2014/main" id="{09EF8557-B1AE-107A-7C4B-D18FD909CBA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2425183491"/>
      </p:ext>
    </p:extLst>
  </p:cSld>
  <p:clrMapOvr>
    <a:masterClrMapping/>
  </p:clrMapOvr>
  <p:transition spd="med" advTm="347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Recovered Debts: Direct</a:t>
            </a:r>
            <a:r>
              <a:rPr dirty="0"/>
              <a:t> Write</a:t>
            </a:r>
            <a:r>
              <a:rPr lang="en-US" dirty="0"/>
              <a:t>-</a:t>
            </a:r>
            <a:r>
              <a:rPr dirty="0"/>
              <a:t>Off Method</a:t>
            </a:r>
          </a:p>
        </p:txBody>
      </p:sp>
      <p:sp>
        <p:nvSpPr>
          <p:cNvPr id="3" name="Content Placeholder 2"/>
          <p:cNvSpPr>
            <a:spLocks noGrp="1"/>
          </p:cNvSpPr>
          <p:nvPr>
            <p:ph idx="1"/>
          </p:nvPr>
        </p:nvSpPr>
        <p:spPr>
          <a:xfrm>
            <a:off x="1522413" y="1981200"/>
            <a:ext cx="9829799" cy="1447799"/>
          </a:xfrm>
        </p:spPr>
        <p:txBody>
          <a:bodyPr numCol="1">
            <a:normAutofit fontScale="85000" lnSpcReduction="20000"/>
          </a:bodyPr>
          <a:lstStyle/>
          <a:p>
            <a:pPr>
              <a:buNone/>
            </a:pPr>
            <a:r>
              <a:rPr lang="en-US" dirty="0"/>
              <a:t>Because of the timing problem, we need to consider when the bad debt was written off in order to recover the debt later. If the recovery happens in the same year as the write off, then a simple reversing entry of the original write-off is used.</a:t>
            </a:r>
          </a:p>
          <a:p>
            <a:pPr>
              <a:buNone/>
            </a:pPr>
            <a:r>
              <a:rPr lang="en-US" dirty="0"/>
              <a:t>If not, then we need to introduce the Bad Debts Recovered account and record two journal entries similar to the accrual method.</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nvGraphicFramePr>
        <p:xfrm>
          <a:off x="2081741" y="4495800"/>
          <a:ext cx="8025342" cy="219456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63649">
                <a:tc>
                  <a:txBody>
                    <a:bodyPr/>
                    <a:lstStyle/>
                    <a:p>
                      <a:r>
                        <a:rPr lang="en-US" b="0" dirty="0"/>
                        <a:t>2020</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267310">
                <a:tc>
                  <a:txBody>
                    <a:bodyPr/>
                    <a:lstStyle/>
                    <a:p>
                      <a:r>
                        <a:rPr lang="en-US" dirty="0"/>
                        <a:t>Apr 4</a:t>
                      </a:r>
                    </a:p>
                  </a:txBody>
                  <a:tcPr/>
                </a:tc>
                <a:tc>
                  <a:txBody>
                    <a:bodyPr/>
                    <a:lstStyle/>
                    <a:p>
                      <a:r>
                        <a:rPr lang="en-US" dirty="0"/>
                        <a:t>Accounts Receivable, CB+WP Co</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267310">
                <a:tc>
                  <a:txBody>
                    <a:bodyPr/>
                    <a:lstStyle/>
                    <a:p>
                      <a:endParaRPr lang="en-US" dirty="0"/>
                    </a:p>
                  </a:txBody>
                  <a:tcPr/>
                </a:tc>
                <a:tc>
                  <a:txBody>
                    <a:bodyPr/>
                    <a:lstStyle/>
                    <a:p>
                      <a:r>
                        <a:rPr lang="en-US" dirty="0"/>
                        <a:t>    Bad Debts Recovered</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r h="26731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78438123"/>
                  </a:ext>
                </a:extLst>
              </a:tr>
              <a:tr h="267310">
                <a:tc>
                  <a:txBody>
                    <a:bodyPr/>
                    <a:lstStyle/>
                    <a:p>
                      <a:r>
                        <a:rPr lang="en-US" dirty="0"/>
                        <a:t>Apr 4</a:t>
                      </a:r>
                    </a:p>
                  </a:txBody>
                  <a:tcPr/>
                </a:tc>
                <a:tc>
                  <a:txBody>
                    <a:bodyPr/>
                    <a:lstStyle/>
                    <a:p>
                      <a:r>
                        <a:rPr lang="en-US" dirty="0"/>
                        <a:t>Cash</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368383543"/>
                  </a:ext>
                </a:extLst>
              </a:tr>
              <a:tr h="26731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38895014"/>
                  </a:ext>
                </a:extLst>
              </a:tr>
            </a:tbl>
          </a:graphicData>
        </a:graphic>
      </p:graphicFrame>
      <p:sp>
        <p:nvSpPr>
          <p:cNvPr id="6" name="Speech Bubble: Oval 5">
            <a:extLst>
              <a:ext uri="{FF2B5EF4-FFF2-40B4-BE49-F238E27FC236}">
                <a16:creationId xmlns:a16="http://schemas.microsoft.com/office/drawing/2014/main" id="{77CF21D4-8873-4399-AC70-AA90E9B6F283}"/>
              </a:ext>
            </a:extLst>
          </p:cNvPr>
          <p:cNvSpPr/>
          <p:nvPr/>
        </p:nvSpPr>
        <p:spPr>
          <a:xfrm>
            <a:off x="6551612" y="3124200"/>
            <a:ext cx="5181600" cy="1066800"/>
          </a:xfrm>
          <a:prstGeom prst="wedgeEllipseCallout">
            <a:avLst>
              <a:gd name="adj1" fmla="val -55123"/>
              <a:gd name="adj2" fmla="val 1694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Revenue account</a:t>
            </a:r>
          </a:p>
          <a:p>
            <a:pPr algn="ctr"/>
            <a:r>
              <a:rPr lang="en-US" sz="1600" dirty="0"/>
              <a:t>Normal credit balance</a:t>
            </a:r>
          </a:p>
          <a:p>
            <a:pPr algn="ctr"/>
            <a:r>
              <a:rPr lang="en-US" sz="1600" dirty="0"/>
              <a:t>Other Income on the income statement</a:t>
            </a:r>
          </a:p>
        </p:txBody>
      </p:sp>
      <p:pic>
        <p:nvPicPr>
          <p:cNvPr id="5" name="Video 4">
            <a:hlinkClick r:id="" action="ppaction://media"/>
            <a:extLst>
              <a:ext uri="{FF2B5EF4-FFF2-40B4-BE49-F238E27FC236}">
                <a16:creationId xmlns:a16="http://schemas.microsoft.com/office/drawing/2014/main" id="{594E4589-559A-21E7-9887-941D0D13B19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137243973"/>
      </p:ext>
    </p:extLst>
  </p:cSld>
  <p:clrMapOvr>
    <a:masterClrMapping/>
  </p:clrMapOvr>
  <p:transition spd="med" advTm="307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Significance of Bad Debt</a:t>
            </a:r>
          </a:p>
        </p:txBody>
      </p:sp>
      <p:sp>
        <p:nvSpPr>
          <p:cNvPr id="3" name="Content Placeholder 2"/>
          <p:cNvSpPr>
            <a:spLocks noGrp="1"/>
          </p:cNvSpPr>
          <p:nvPr>
            <p:ph idx="1"/>
          </p:nvPr>
        </p:nvSpPr>
        <p:spPr>
          <a:xfrm>
            <a:off x="1522364" y="1981204"/>
            <a:ext cx="9886791" cy="4549318"/>
          </a:xfrm>
        </p:spPr>
        <p:txBody>
          <a:bodyPr numCol="1">
            <a:normAutofit lnSpcReduction="10000"/>
          </a:bodyPr>
          <a:lstStyle/>
          <a:p>
            <a:pPr>
              <a:buNone/>
            </a:pPr>
            <a:r>
              <a:t>   Fundamentally, like all accounting principles, bad debt expense allows companies to accurately ans completely report their financial position. At some point in time, almost every company will deal with a customer who is unable to pay, and they will need to record a bad debt expense. A significant amount of bad debt expenses can change the way potential investors and company executives view the health of the company. </a:t>
            </a:r>
          </a:p>
          <a:p>
            <a:pPr>
              <a:buNone/>
            </a:pPr>
            <a:r>
              <a:t>   Bad debt expense comes with tax implications. Reporting a bad debt expense will increase the total expenses and decrease net income. Therefore, the amount of bad debt expenses a company reports will ultimately change how much taxes they pay during a given fiscal period. It is critical that bad debts are recorded timely and accurately. In addition, they help companies recognize customers who defaulted on payments to avoid similar situations in the future.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Summary</a:t>
            </a:r>
          </a:p>
        </p:txBody>
      </p:sp>
      <p:sp>
        <p:nvSpPr>
          <p:cNvPr id="3" name="Content Placeholder 2"/>
          <p:cNvSpPr>
            <a:spLocks noGrp="1"/>
          </p:cNvSpPr>
          <p:nvPr>
            <p:ph idx="1"/>
          </p:nvPr>
        </p:nvSpPr>
        <p:spPr/>
        <p:txBody>
          <a:bodyPr numCol="1"/>
          <a:lstStyle/>
          <a:p>
            <a:pPr>
              <a:buNone/>
            </a:pPr>
            <a:r>
              <a:rPr lang="en-US" dirty="0"/>
              <a:t>	</a:t>
            </a:r>
            <a:r>
              <a:rPr dirty="0"/>
              <a:t>Bad debt arises </a:t>
            </a:r>
            <a:r>
              <a:rPr lang="en-US" dirty="0"/>
              <a:t>w</a:t>
            </a:r>
            <a:r>
              <a:rPr dirty="0"/>
              <a:t>hen a customer either can not pay because of financial difficulties or chooses not to pay due to disagreements over the product o</a:t>
            </a:r>
            <a:r>
              <a:rPr lang="en-US" dirty="0"/>
              <a:t>r</a:t>
            </a:r>
            <a:r>
              <a:rPr dirty="0"/>
              <a:t> service they were sold.</a:t>
            </a:r>
          </a:p>
          <a:p>
            <a:pPr>
              <a:buNone/>
            </a:pPr>
            <a:r>
              <a:rPr dirty="0"/>
              <a:t>   </a:t>
            </a:r>
            <a:r>
              <a:rPr lang="en-US" dirty="0"/>
              <a:t>In accrual accounting Allowance for Doubtful Accounts </a:t>
            </a:r>
            <a:r>
              <a:rPr dirty="0"/>
              <a:t>is used to reflect receivables that a company will be unable to collect.</a:t>
            </a:r>
          </a:p>
          <a:p>
            <a:pPr>
              <a:buNone/>
            </a:pPr>
            <a:r>
              <a:rPr dirty="0"/>
              <a:t>    The amount of bad debt can be estimated using the accounts receivable aging method or the percentage sales method.</a:t>
            </a:r>
          </a:p>
        </p:txBody>
      </p:sp>
      <p:pic>
        <p:nvPicPr>
          <p:cNvPr id="4" name="Video 3">
            <a:hlinkClick r:id="" action="ppaction://media"/>
            <a:extLst>
              <a:ext uri="{FF2B5EF4-FFF2-40B4-BE49-F238E27FC236}">
                <a16:creationId xmlns:a16="http://schemas.microsoft.com/office/drawing/2014/main" id="{5C150737-CCA2-2F75-DC75-1880842A2CA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cSld>
  <p:clrMapOvr>
    <a:masterClrMapping/>
  </p:clrMapOvr>
  <p:transition spd="med" advTm="553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numCol="1"/>
          <a:lstStyle/>
          <a:p>
            <a:r>
              <a:rPr lang="en-US" dirty="0"/>
              <a:t>Practical Policy For Bad Debts</a:t>
            </a:r>
          </a:p>
        </p:txBody>
      </p:sp>
      <p:pic>
        <p:nvPicPr>
          <p:cNvPr id="5" name="Online Media 4" descr="Accounting for Bad Debt - The Accounting Handbook">
            <a:hlinkClick r:id="" action="ppaction://media"/>
            <a:extLst>
              <a:ext uri="{FF2B5EF4-FFF2-40B4-BE49-F238E27FC236}">
                <a16:creationId xmlns:a16="http://schemas.microsoft.com/office/drawing/2014/main" id="{244F0AA5-E790-774B-A07E-C56398B277A5}"/>
              </a:ext>
            </a:extLst>
          </p:cNvPr>
          <p:cNvPicPr>
            <a:picLocks noGrp="1" noRot="1" noChangeAspect="1"/>
          </p:cNvPicPr>
          <p:nvPr>
            <p:ph idx="1"/>
            <a:videoFile r:link="rId1"/>
          </p:nvPr>
        </p:nvPicPr>
        <p:blipFill>
          <a:blip r:embed="rId3"/>
          <a:stretch>
            <a:fillRect/>
          </a:stretch>
        </p:blipFill>
        <p:spPr>
          <a:xfrm>
            <a:off x="2589212" y="2514600"/>
            <a:ext cx="7432675" cy="4187825"/>
          </a:xfrm>
          <a:prstGeom prst="rect">
            <a:avLst/>
          </a:prstGeom>
        </p:spPr>
      </p:pic>
      <p:sp>
        <p:nvSpPr>
          <p:cNvPr id="4" name="Content Placeholder 2">
            <a:extLst>
              <a:ext uri="{FF2B5EF4-FFF2-40B4-BE49-F238E27FC236}">
                <a16:creationId xmlns:a16="http://schemas.microsoft.com/office/drawing/2014/main" id="{462ADAAC-36EF-4221-864D-4A8DD476D8DC}"/>
              </a:ext>
            </a:extLst>
          </p:cNvPr>
          <p:cNvSpPr txBox="1">
            <a:spLocks/>
          </p:cNvSpPr>
          <p:nvPr/>
        </p:nvSpPr>
        <p:spPr>
          <a:xfrm>
            <a:off x="1522413" y="1905001"/>
            <a:ext cx="9829799" cy="685800"/>
          </a:xfrm>
          <a:prstGeom prst="rect">
            <a:avLst/>
          </a:prstGeom>
        </p:spPr>
        <p:txBody>
          <a:bodyPr vert="horz" lIns="91440" tIns="45720" rIns="91440" bIns="45720" numCol="1" rtlCol="0">
            <a:normAutofit lnSpcReduction="1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a:buFont typeface="Arial" pitchFamily="34" charset="0"/>
              <a:buNone/>
            </a:pPr>
            <a:r>
              <a:rPr lang="en-US" dirty="0"/>
              <a:t>In a larger organization we may need to explain the bad debt procedures to a diverse set of users. Here’s an example:</a:t>
            </a:r>
          </a:p>
        </p:txBody>
      </p:sp>
    </p:spTree>
    <p:extLst>
      <p:ext uri="{BB962C8B-B14F-4D97-AF65-F5344CB8AC3E}">
        <p14:creationId xmlns:p14="http://schemas.microsoft.com/office/powerpoint/2010/main" val="35454551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Resources</a:t>
            </a:r>
          </a:p>
        </p:txBody>
      </p:sp>
      <p:sp>
        <p:nvSpPr>
          <p:cNvPr id="5" name="TextBox 4">
            <a:extLst>
              <a:ext uri="{FF2B5EF4-FFF2-40B4-BE49-F238E27FC236}">
                <a16:creationId xmlns:a16="http://schemas.microsoft.com/office/drawing/2014/main" id="{A05EDC9E-2B0E-45C8-9337-DA6E9DD9D38C}"/>
              </a:ext>
            </a:extLst>
          </p:cNvPr>
          <p:cNvSpPr txBox="1"/>
          <p:nvPr/>
        </p:nvSpPr>
        <p:spPr>
          <a:xfrm>
            <a:off x="1751012" y="2057400"/>
            <a:ext cx="9601200" cy="2554545"/>
          </a:xfrm>
          <a:prstGeom prst="rect">
            <a:avLst/>
          </a:prstGeom>
          <a:noFill/>
        </p:spPr>
        <p:txBody>
          <a:bodyPr wrap="square" numCol="1" rtlCol="0">
            <a:spAutoFit/>
          </a:bodyPr>
          <a:lstStyle/>
          <a:p>
            <a:r>
              <a:rPr lang="en-US" sz="1600" dirty="0"/>
              <a:t>Deschamps, Mike, &amp; Slater, Jeffrey  (2019).  </a:t>
            </a:r>
            <a:r>
              <a:rPr lang="en-US" sz="1600" i="1" dirty="0"/>
              <a:t>College Accounting: A Practical Approach </a:t>
            </a:r>
            <a:r>
              <a:rPr lang="en-US" sz="1600" dirty="0"/>
              <a:t>(14th Ed.).  New York, NY: Pearson.</a:t>
            </a:r>
          </a:p>
          <a:p>
            <a:endParaRPr lang="en-US" sz="1600" dirty="0"/>
          </a:p>
          <a:p>
            <a:r>
              <a:rPr lang="en-US" sz="1600" dirty="0"/>
              <a:t>Accounting In Focus (n.d.). </a:t>
            </a:r>
            <a:r>
              <a:rPr lang="en-US" sz="1600" i="1" dirty="0"/>
              <a:t>DIRECT WRITE-OFF AND ALLOWANCE METHODS FOR DEALING WITH BAD DEBT.</a:t>
            </a:r>
            <a:r>
              <a:rPr lang="en-US" sz="1600" dirty="0"/>
              <a:t> Retrieved April 17, 2022, from </a:t>
            </a:r>
            <a:r>
              <a:rPr lang="en-US" sz="1600" dirty="0">
                <a:hlinkClick r:id="rId2"/>
              </a:rPr>
              <a:t>Direct Write-off and Allowance Methods for Dealing with Bad Debt – Accounting In Focus</a:t>
            </a:r>
            <a:endParaRPr lang="en-US" sz="1600" dirty="0"/>
          </a:p>
          <a:p>
            <a:endParaRPr lang="en-US" sz="1600" dirty="0"/>
          </a:p>
          <a:p>
            <a:r>
              <a:rPr lang="en-US" sz="1600" dirty="0"/>
              <a:t>University of Colorado (n.d.). </a:t>
            </a:r>
            <a:r>
              <a:rPr lang="en-US" sz="1600" i="1" dirty="0"/>
              <a:t>Accounting for Bad Debt.</a:t>
            </a:r>
            <a:r>
              <a:rPr lang="en-US" sz="1600" dirty="0"/>
              <a:t> Retrieved April 17, 2022, from </a:t>
            </a:r>
            <a:r>
              <a:rPr lang="en-US" sz="1600" dirty="0">
                <a:hlinkClick r:id="rId3"/>
              </a:rPr>
              <a:t>Accounting for Bad Debt | University of Colorado (cu.edu)</a:t>
            </a:r>
            <a:endParaRPr lang="en-US" sz="1600" dirty="0"/>
          </a:p>
          <a:p>
            <a:endParaRPr lang="en-US" sz="1600" dirty="0"/>
          </a:p>
        </p:txBody>
      </p:sp>
    </p:spTree>
    <p:extLst>
      <p:ext uri="{BB962C8B-B14F-4D97-AF65-F5344CB8AC3E}">
        <p14:creationId xmlns:p14="http://schemas.microsoft.com/office/powerpoint/2010/main" val="400484168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Journalizing Bad Debts</a:t>
            </a:r>
          </a:p>
        </p:txBody>
      </p:sp>
      <p:sp>
        <p:nvSpPr>
          <p:cNvPr id="3" name="Content Placeholder 2"/>
          <p:cNvSpPr>
            <a:spLocks noGrp="1"/>
          </p:cNvSpPr>
          <p:nvPr>
            <p:ph idx="1"/>
          </p:nvPr>
        </p:nvSpPr>
        <p:spPr>
          <a:xfrm>
            <a:off x="1522413" y="1981201"/>
            <a:ext cx="9829799" cy="838199"/>
          </a:xfrm>
        </p:spPr>
        <p:txBody>
          <a:bodyPr numCol="1"/>
          <a:lstStyle/>
          <a:p>
            <a:pPr>
              <a:buNone/>
            </a:pPr>
            <a:r>
              <a:rPr dirty="0"/>
              <a:t>   </a:t>
            </a:r>
            <a:r>
              <a:rPr lang="en-US" dirty="0"/>
              <a:t>In order to record bad debts, we need to introduce two new accounts.</a:t>
            </a:r>
            <a:endParaRPr dirty="0"/>
          </a:p>
        </p:txBody>
      </p:sp>
      <p:graphicFrame>
        <p:nvGraphicFramePr>
          <p:cNvPr id="4" name="Diagram 3">
            <a:extLst>
              <a:ext uri="{FF2B5EF4-FFF2-40B4-BE49-F238E27FC236}">
                <a16:creationId xmlns:a16="http://schemas.microsoft.com/office/drawing/2014/main" id="{87002E5E-9650-41E6-8E95-D6469939A5EC}"/>
              </a:ext>
            </a:extLst>
          </p:cNvPr>
          <p:cNvGraphicFramePr/>
          <p:nvPr/>
        </p:nvGraphicFramePr>
        <p:xfrm>
          <a:off x="1556684" y="2590801"/>
          <a:ext cx="9829799" cy="4114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Video 4">
            <a:hlinkClick r:id="" action="ppaction://media"/>
            <a:extLst>
              <a:ext uri="{FF2B5EF4-FFF2-40B4-BE49-F238E27FC236}">
                <a16:creationId xmlns:a16="http://schemas.microsoft.com/office/drawing/2014/main" id="{25293EB4-501C-6325-D40C-3B9E7D11F59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9902825" y="5143500"/>
            <a:ext cx="2286000" cy="1714500"/>
          </a:xfrm>
          <a:prstGeom prst="rect">
            <a:avLst/>
          </a:prstGeom>
        </p:spPr>
      </p:pic>
    </p:spTree>
  </p:cSld>
  <p:clrMapOvr>
    <a:masterClrMapping/>
  </p:clrMapOvr>
  <p:transition spd="med" advTm="3284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5A58A1B8-9241-8C40-19CA-E43E06AD793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
        <p:nvSpPr>
          <p:cNvPr id="2" name="Title 1"/>
          <p:cNvSpPr>
            <a:spLocks noGrp="1"/>
          </p:cNvSpPr>
          <p:nvPr>
            <p:ph type="title"/>
          </p:nvPr>
        </p:nvSpPr>
        <p:spPr/>
        <p:txBody>
          <a:bodyPr numCol="1"/>
          <a:lstStyle/>
          <a:p>
            <a:pPr algn="ctr"/>
            <a:r>
              <a:rPr lang="en-US" dirty="0"/>
              <a:t>Estimated Bad Debt</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There are two ways to estimate bad debt amount at the end of the year (Income Statement and Balance Sheet approaches), which we discuss later. Suppose, for now, we have figured on $2500 bad debt for the current year. Then we journalize the adjusting entry as:</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nvGraphicFramePr>
        <p:xfrm>
          <a:off x="1979612" y="4191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2500.00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2500.00</a:t>
                      </a:r>
                    </a:p>
                  </a:txBody>
                  <a:tcPr/>
                </a:tc>
                <a:extLst>
                  <a:ext uri="{0D108BD9-81ED-4DB2-BD59-A6C34878D82A}">
                    <a16:rowId xmlns:a16="http://schemas.microsoft.com/office/drawing/2014/main" val="1898026451"/>
                  </a:ext>
                </a:extLst>
              </a:tr>
            </a:tbl>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6932612" y="5600191"/>
            <a:ext cx="2133600" cy="612648"/>
          </a:xfrm>
          <a:prstGeom prst="wedgeEllipseCallout">
            <a:avLst>
              <a:gd name="adj1" fmla="val 46120"/>
              <a:gd name="adj2" fmla="val -10543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a:t>
            </a:r>
          </a:p>
        </p:txBody>
      </p:sp>
    </p:spTree>
    <p:extLst>
      <p:ext uri="{BB962C8B-B14F-4D97-AF65-F5344CB8AC3E}">
        <p14:creationId xmlns:p14="http://schemas.microsoft.com/office/powerpoint/2010/main" val="3176553698"/>
      </p:ext>
    </p:extLst>
  </p:cSld>
  <p:clrMapOvr>
    <a:masterClrMapping/>
  </p:clrMapOvr>
  <p:transition spd="med" advTm="283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hlinkClick r:id="" action="ppaction://media"/>
            <a:extLst>
              <a:ext uri="{FF2B5EF4-FFF2-40B4-BE49-F238E27FC236}">
                <a16:creationId xmlns:a16="http://schemas.microsoft.com/office/drawing/2014/main" id="{D27C587E-CB5E-1C8C-2837-A32F1374111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
        <p:nvSpPr>
          <p:cNvPr id="2" name="Title 1"/>
          <p:cNvSpPr>
            <a:spLocks noGrp="1"/>
          </p:cNvSpPr>
          <p:nvPr>
            <p:ph type="title"/>
          </p:nvPr>
        </p:nvSpPr>
        <p:spPr/>
        <p:txBody>
          <a:bodyPr numCol="1"/>
          <a:lstStyle/>
          <a:p>
            <a:pPr algn="ctr"/>
            <a:r>
              <a:rPr lang="en-US" dirty="0"/>
              <a:t>Net-Realizable Value</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Net-realizable value is the expected amount that we can collect of the Accounts Receivable. It’s calculated simply as [Accounts Receivable]-[Allowance for Doubtful Accounts]. This is shown on the Balance Sheet as:</a:t>
            </a:r>
            <a:endParaRPr dirty="0"/>
          </a:p>
        </p:txBody>
      </p:sp>
      <p:graphicFrame>
        <p:nvGraphicFramePr>
          <p:cNvPr id="4" name="Object 3">
            <a:extLst>
              <a:ext uri="{FF2B5EF4-FFF2-40B4-BE49-F238E27FC236}">
                <a16:creationId xmlns:a16="http://schemas.microsoft.com/office/drawing/2014/main" id="{6DD83F8D-4BAF-B26C-B5A7-AA35795873CC}"/>
              </a:ext>
            </a:extLst>
          </p:cNvPr>
          <p:cNvGraphicFramePr>
            <a:graphicFrameLocks noChangeAspect="1"/>
          </p:cNvGraphicFramePr>
          <p:nvPr/>
        </p:nvGraphicFramePr>
        <p:xfrm>
          <a:off x="1827212" y="3581400"/>
          <a:ext cx="7594600" cy="3378200"/>
        </p:xfrm>
        <a:graphic>
          <a:graphicData uri="http://schemas.openxmlformats.org/presentationml/2006/ole">
            <mc:AlternateContent xmlns:mc="http://schemas.openxmlformats.org/markup-compatibility/2006">
              <mc:Choice xmlns:v="urn:schemas-microsoft-com:vml" Requires="v">
                <p:oleObj spid="_x0000_s1047" name="Worksheet" r:id="rId6" imgW="7594600" imgH="3378200" progId="Excel.Sheet.12">
                  <p:embed/>
                </p:oleObj>
              </mc:Choice>
              <mc:Fallback>
                <p:oleObj name="Worksheet" r:id="rId6" imgW="7594600" imgH="3378200" progId="Excel.Sheet.12">
                  <p:embed/>
                  <p:pic>
                    <p:nvPicPr>
                      <p:cNvPr id="4" name="Object 3">
                        <a:extLst>
                          <a:ext uri="{FF2B5EF4-FFF2-40B4-BE49-F238E27FC236}">
                            <a16:creationId xmlns:a16="http://schemas.microsoft.com/office/drawing/2014/main" id="{6DD83F8D-4BAF-B26C-B5A7-AA35795873CC}"/>
                          </a:ext>
                        </a:extLst>
                      </p:cNvPr>
                      <p:cNvPicPr/>
                      <p:nvPr/>
                    </p:nvPicPr>
                    <p:blipFill>
                      <a:blip r:embed="rId7"/>
                      <a:stretch>
                        <a:fillRect/>
                      </a:stretch>
                    </p:blipFill>
                    <p:spPr>
                      <a:xfrm>
                        <a:off x="1827212" y="3581400"/>
                        <a:ext cx="7594600" cy="3378200"/>
                      </a:xfrm>
                      <a:prstGeom prst="rect">
                        <a:avLst/>
                      </a:prstGeom>
                    </p:spPr>
                  </p:pic>
                </p:oleObj>
              </mc:Fallback>
            </mc:AlternateContent>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9421812" y="4964176"/>
            <a:ext cx="2398332" cy="612648"/>
          </a:xfrm>
          <a:prstGeom prst="wedgeEllipseCallout">
            <a:avLst>
              <a:gd name="adj1" fmla="val -67249"/>
              <a:gd name="adj2" fmla="val 6990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Net-Realizable Value</a:t>
            </a:r>
          </a:p>
        </p:txBody>
      </p:sp>
    </p:spTree>
    <p:extLst>
      <p:ext uri="{BB962C8B-B14F-4D97-AF65-F5344CB8AC3E}">
        <p14:creationId xmlns:p14="http://schemas.microsoft.com/office/powerpoint/2010/main" val="168478699"/>
      </p:ext>
    </p:extLst>
  </p:cSld>
  <p:clrMapOvr>
    <a:masterClrMapping/>
  </p:clrMapOvr>
  <p:transition spd="med" advTm="2708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1973ED61-D9BC-66CC-164C-B9AFCA5043F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
        <p:nvSpPr>
          <p:cNvPr id="2" name="Title 1"/>
          <p:cNvSpPr>
            <a:spLocks noGrp="1"/>
          </p:cNvSpPr>
          <p:nvPr>
            <p:ph type="title"/>
          </p:nvPr>
        </p:nvSpPr>
        <p:spPr/>
        <p:txBody>
          <a:bodyPr numCol="1"/>
          <a:lstStyle/>
          <a:p>
            <a:pPr algn="ctr"/>
            <a:r>
              <a:rPr lang="en-US" dirty="0"/>
              <a:t>Writing Off Uncollectible Account</a:t>
            </a:r>
            <a:endParaRPr dirty="0"/>
          </a:p>
        </p:txBody>
      </p:sp>
      <p:sp>
        <p:nvSpPr>
          <p:cNvPr id="3" name="Content Placeholder 2"/>
          <p:cNvSpPr>
            <a:spLocks noGrp="1"/>
          </p:cNvSpPr>
          <p:nvPr>
            <p:ph idx="1"/>
          </p:nvPr>
        </p:nvSpPr>
        <p:spPr>
          <a:xfrm>
            <a:off x="1522413" y="1981200"/>
            <a:ext cx="9829799" cy="1371599"/>
          </a:xfrm>
        </p:spPr>
        <p:txBody>
          <a:bodyPr numCol="1">
            <a:normAutofit lnSpcReduction="10000"/>
          </a:bodyPr>
          <a:lstStyle/>
          <a:p>
            <a:pPr>
              <a:buNone/>
            </a:pPr>
            <a:r>
              <a:rPr dirty="0"/>
              <a:t>   </a:t>
            </a:r>
            <a:r>
              <a:rPr lang="en-US" dirty="0"/>
              <a:t>When an account is determined to be uncollectible, then we need to remove the account from the books. Suppose on April 4 CB+WP Co account of $400 has been deemed uncollectible, then we debit the Allowance for Doubtful Accounts, and credit Accounts Receivable.</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nvGraphicFramePr>
        <p:xfrm>
          <a:off x="2284412" y="43434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Apr 4</a:t>
                      </a:r>
                    </a:p>
                  </a:txBody>
                  <a:tcPr/>
                </a:tc>
                <a:tc>
                  <a:txBody>
                    <a:bodyPr/>
                    <a:lstStyle/>
                    <a:p>
                      <a:r>
                        <a:rPr lang="en-US" dirty="0"/>
                        <a:t>Allowance for Doubtful Accounts</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7" name="Speech Bubble: Oval 6">
            <a:extLst>
              <a:ext uri="{FF2B5EF4-FFF2-40B4-BE49-F238E27FC236}">
                <a16:creationId xmlns:a16="http://schemas.microsoft.com/office/drawing/2014/main" id="{3015376A-66A2-4DFF-87C3-F14A6FE2A901}"/>
              </a:ext>
            </a:extLst>
          </p:cNvPr>
          <p:cNvSpPr/>
          <p:nvPr/>
        </p:nvSpPr>
        <p:spPr>
          <a:xfrm>
            <a:off x="2741612" y="5638800"/>
            <a:ext cx="2373951" cy="1107440"/>
          </a:xfrm>
          <a:prstGeom prst="wedgeEllipseCallout">
            <a:avLst>
              <a:gd name="adj1" fmla="val 117136"/>
              <a:gd name="adj2" fmla="val -7246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Don’t forget the subsidiary ledger </a:t>
            </a:r>
          </a:p>
        </p:txBody>
      </p:sp>
      <p:sp>
        <p:nvSpPr>
          <p:cNvPr id="8" name="Speech Bubble: Oval 7">
            <a:extLst>
              <a:ext uri="{FF2B5EF4-FFF2-40B4-BE49-F238E27FC236}">
                <a16:creationId xmlns:a16="http://schemas.microsoft.com/office/drawing/2014/main" id="{C374673A-3D81-40A8-B4EB-8952E71C6CB5}"/>
              </a:ext>
            </a:extLst>
          </p:cNvPr>
          <p:cNvSpPr/>
          <p:nvPr/>
        </p:nvSpPr>
        <p:spPr>
          <a:xfrm>
            <a:off x="8685212" y="3269412"/>
            <a:ext cx="2312378" cy="992124"/>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 the amount decreased</a:t>
            </a:r>
          </a:p>
        </p:txBody>
      </p:sp>
      <p:sp>
        <p:nvSpPr>
          <p:cNvPr id="9" name="Speech Bubble: Oval 8">
            <a:extLst>
              <a:ext uri="{FF2B5EF4-FFF2-40B4-BE49-F238E27FC236}">
                <a16:creationId xmlns:a16="http://schemas.microsoft.com/office/drawing/2014/main" id="{A9559A67-DD4B-4CAD-87FF-FEF648B509AE}"/>
              </a:ext>
            </a:extLst>
          </p:cNvPr>
          <p:cNvSpPr/>
          <p:nvPr/>
        </p:nvSpPr>
        <p:spPr>
          <a:xfrm>
            <a:off x="7923212" y="5670814"/>
            <a:ext cx="2286000" cy="882386"/>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CB+WP Co account is now $0</a:t>
            </a:r>
          </a:p>
        </p:txBody>
      </p:sp>
    </p:spTree>
    <p:extLst>
      <p:ext uri="{BB962C8B-B14F-4D97-AF65-F5344CB8AC3E}">
        <p14:creationId xmlns:p14="http://schemas.microsoft.com/office/powerpoint/2010/main" val="1317969319"/>
      </p:ext>
    </p:extLst>
  </p:cSld>
  <p:clrMapOvr>
    <a:masterClrMapping/>
  </p:clrMapOvr>
  <p:transition spd="med" advTm="299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fontScale="90000"/>
          </a:bodyPr>
          <a:lstStyle/>
          <a:p>
            <a:pPr algn="ctr"/>
            <a:r>
              <a:t>Balance-Sheet Approach</a:t>
            </a:r>
          </a:p>
          <a:p>
            <a:pPr algn="ctr"/>
            <a:r>
              <a:t>VS.</a:t>
            </a:r>
          </a:p>
          <a:p>
            <a:pPr algn="ctr"/>
            <a:r>
              <a:t>Income- Statement Approach</a:t>
            </a:r>
          </a:p>
        </p:txBody>
      </p:sp>
      <p:sp>
        <p:nvSpPr>
          <p:cNvPr id="3" name="Content Placeholder 2"/>
          <p:cNvSpPr>
            <a:spLocks noGrp="1"/>
          </p:cNvSpPr>
          <p:nvPr>
            <p:ph idx="1"/>
          </p:nvPr>
        </p:nvSpPr>
        <p:spPr>
          <a:xfrm>
            <a:off x="1512844" y="2208573"/>
            <a:ext cx="9943814" cy="4074503"/>
          </a:xfrm>
        </p:spPr>
        <p:txBody>
          <a:bodyPr numCol="1"/>
          <a:lstStyle/>
          <a:p>
            <a:pPr>
              <a:buNone/>
            </a:pPr>
            <a:r>
              <a:t>   There are two primary methods for estimating bad-debt expenses. The first is an income-statement approach that measures bad debt as a percentage of sale. The second is a balance-sheet approach that measures uncollectibles as a percentage of ending accounts receivable, Under the the balance-sheet approach, the company looks at historical data and estimates what percentage of receivables ends up being uncollectible.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dirty="0"/>
              <a:t>Allowance Method-</a:t>
            </a:r>
            <a:r>
              <a:rPr lang="en-US" dirty="0"/>
              <a:t>-</a:t>
            </a:r>
            <a:r>
              <a:rPr dirty="0"/>
              <a:t>Income Statement Approach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numCol="1"/>
              <a:lstStyle/>
              <a:p>
                <a:pPr>
                  <a:buNone/>
                </a:pPr>
                <a:r>
                  <a:rPr lang="en-US" dirty="0"/>
                  <a:t>   The income statement approach estimates the Allowance for Doubtful Accounts as a percentage of the net credit sales. Net credit sales is calculated as:</a:t>
                </a:r>
              </a:p>
              <a:p>
                <a:pPr>
                  <a:buNone/>
                </a:pPr>
                <a:endParaRPr lang="en-US" dirty="0"/>
              </a:p>
              <a:p>
                <a:pP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𝑆𝑎𝑙𝑒𝑠</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𝑆𝑎𝑙𝑒𝑠</m:t>
                          </m:r>
                          <m:r>
                            <a:rPr lang="en-US" b="0" i="1" smtClean="0">
                              <a:latin typeface="Cambria Math" panose="02040503050406030204" pitchFamily="18" charset="0"/>
                            </a:rPr>
                            <m:t> </m:t>
                          </m:r>
                          <m:r>
                            <a:rPr lang="en-US" b="0" i="1" smtClean="0">
                              <a:latin typeface="Cambria Math" panose="02040503050406030204" pitchFamily="18" charset="0"/>
                            </a:rPr>
                            <m:t>𝑅𝑒𝑡𝑢𝑟𝑛𝑠</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𝐴𝑙𝑙𝑜𝑤𝑎𝑛𝑐𝑒𝑠</m:t>
                          </m:r>
                        </m:e>
                      </m:d>
                      <m:r>
                        <a:rPr lang="en-US" b="0" i="1" smtClean="0">
                          <a:latin typeface="Cambria Math" panose="02040503050406030204" pitchFamily="18" charset="0"/>
                        </a:rPr>
                        <m:t>−[</m:t>
                      </m:r>
                      <m:r>
                        <a:rPr lang="en-US" b="0" i="1" smtClean="0">
                          <a:latin typeface="Cambria Math" panose="02040503050406030204" pitchFamily="18" charset="0"/>
                        </a:rPr>
                        <m:t>𝑆𝑎𝑙𝑒𝑠</m:t>
                      </m:r>
                      <m:r>
                        <a:rPr lang="en-US" b="0" i="1" smtClean="0">
                          <a:latin typeface="Cambria Math" panose="02040503050406030204" pitchFamily="18" charset="0"/>
                        </a:rPr>
                        <m:t> </m:t>
                      </m:r>
                      <m:r>
                        <a:rPr lang="en-US" b="0" i="1" smtClean="0">
                          <a:latin typeface="Cambria Math" panose="02040503050406030204" pitchFamily="18" charset="0"/>
                        </a:rPr>
                        <m:t>𝐷𝑖𝑠𝑐𝑜𝑢𝑛𝑡</m:t>
                      </m:r>
                      <m:r>
                        <a:rPr lang="en-US" b="0" i="1" smtClean="0">
                          <a:latin typeface="Cambria Math" panose="02040503050406030204" pitchFamily="18" charset="0"/>
                        </a:rPr>
                        <m:t>]</m:t>
                      </m:r>
                    </m:oMath>
                  </m:oMathPara>
                </a14:m>
                <a:endParaRPr lang="en-US" dirty="0"/>
              </a:p>
              <a:p>
                <a:pPr>
                  <a:buNone/>
                </a:pPr>
                <a:endParaRPr lang="en-US" dirty="0"/>
              </a:p>
              <a:p>
                <a:pPr>
                  <a:buNone/>
                </a:pPr>
                <a:r>
                  <a:rPr lang="en-US" dirty="0"/>
                  <a:t>If all sales are credit sales, then this formula is very straightforward. If you have a mix of credit and cash sales, then you’ll need to isolate the credit part of the Sales and Sales Returns and Allowances.</a:t>
                </a:r>
                <a:endParaRP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34" t="-2121" r="-1163"/>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Calculating the Allowance for Doubtful Accounts</a:t>
            </a:r>
            <a:endParaRPr dirty="0"/>
          </a:p>
        </p:txBody>
      </p:sp>
      <p:sp>
        <p:nvSpPr>
          <p:cNvPr id="3" name="Content Placeholder 2"/>
          <p:cNvSpPr>
            <a:spLocks noGrp="1"/>
          </p:cNvSpPr>
          <p:nvPr>
            <p:ph idx="1"/>
          </p:nvPr>
        </p:nvSpPr>
        <p:spPr>
          <a:xfrm>
            <a:off x="1522413" y="1981200"/>
            <a:ext cx="9829799" cy="1219201"/>
          </a:xfrm>
        </p:spPr>
        <p:txBody>
          <a:bodyPr numCol="1">
            <a:normAutofit fontScale="92500"/>
          </a:bodyPr>
          <a:lstStyle/>
          <a:p>
            <a:pPr>
              <a:buNone/>
            </a:pPr>
            <a:r>
              <a:rPr lang="en-US" dirty="0"/>
              <a:t>Over time you will be able to make better estimates of your bad debt. Suppose for now you estimate 1% of net credit sales, and your current Allowance for Doubtful Accounts is $100. Your calculation would look something like:</a:t>
            </a:r>
          </a:p>
        </p:txBody>
      </p:sp>
      <p:sp>
        <p:nvSpPr>
          <p:cNvPr id="8" name="Speech Bubble: Oval 7">
            <a:extLst>
              <a:ext uri="{FF2B5EF4-FFF2-40B4-BE49-F238E27FC236}">
                <a16:creationId xmlns:a16="http://schemas.microsoft.com/office/drawing/2014/main" id="{E5DE3ADA-842C-488B-A5F4-B09033D5C7C1}"/>
              </a:ext>
            </a:extLst>
          </p:cNvPr>
          <p:cNvSpPr/>
          <p:nvPr/>
        </p:nvSpPr>
        <p:spPr>
          <a:xfrm>
            <a:off x="7313612" y="2969867"/>
            <a:ext cx="3352800" cy="1375465"/>
          </a:xfrm>
          <a:prstGeom prst="wedgeEllipseCallout">
            <a:avLst>
              <a:gd name="adj1" fmla="val -79632"/>
              <a:gd name="adj2" fmla="val 734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Net Credit Sales times</a:t>
            </a:r>
          </a:p>
          <a:p>
            <a:pPr algn="ctr"/>
            <a:r>
              <a:rPr lang="en-US" dirty="0"/>
              <a:t>Estimated Percentage</a:t>
            </a:r>
          </a:p>
        </p:txBody>
      </p:sp>
      <p:graphicFrame>
        <p:nvGraphicFramePr>
          <p:cNvPr id="5" name="Object 4">
            <a:extLst>
              <a:ext uri="{FF2B5EF4-FFF2-40B4-BE49-F238E27FC236}">
                <a16:creationId xmlns:a16="http://schemas.microsoft.com/office/drawing/2014/main" id="{CEEB1DC9-506F-EF39-5E72-6234A9BC0FB9}"/>
              </a:ext>
            </a:extLst>
          </p:cNvPr>
          <p:cNvGraphicFramePr>
            <a:graphicFrameLocks noChangeAspect="1"/>
          </p:cNvGraphicFramePr>
          <p:nvPr>
            <p:extLst>
              <p:ext uri="{D42A27DB-BD31-4B8C-83A1-F6EECF244321}">
                <p14:modId xmlns:p14="http://schemas.microsoft.com/office/powerpoint/2010/main" val="3830907644"/>
              </p:ext>
            </p:extLst>
          </p:nvPr>
        </p:nvGraphicFramePr>
        <p:xfrm>
          <a:off x="2817812" y="3200401"/>
          <a:ext cx="3479800" cy="1955800"/>
        </p:xfrm>
        <a:graphic>
          <a:graphicData uri="http://schemas.openxmlformats.org/presentationml/2006/ole">
            <mc:AlternateContent xmlns:mc="http://schemas.openxmlformats.org/markup-compatibility/2006">
              <mc:Choice xmlns:v="urn:schemas-microsoft-com:vml" Requires="v">
                <p:oleObj spid="_x0000_s4101" name="Worksheet" r:id="rId4" imgW="3479800" imgH="1955800" progId="Excel.Sheet.12">
                  <p:embed/>
                </p:oleObj>
              </mc:Choice>
              <mc:Fallback>
                <p:oleObj name="Worksheet" r:id="rId4" imgW="3479800" imgH="1955800" progId="Excel.Sheet.12">
                  <p:embed/>
                  <p:pic>
                    <p:nvPicPr>
                      <p:cNvPr id="0" name=""/>
                      <p:cNvPicPr/>
                      <p:nvPr/>
                    </p:nvPicPr>
                    <p:blipFill>
                      <a:blip r:embed="rId5"/>
                      <a:stretch>
                        <a:fillRect/>
                      </a:stretch>
                    </p:blipFill>
                    <p:spPr>
                      <a:xfrm>
                        <a:off x="2817812" y="3200401"/>
                        <a:ext cx="3479800" cy="1955800"/>
                      </a:xfrm>
                      <a:prstGeom prst="rect">
                        <a:avLst/>
                      </a:prstGeom>
                    </p:spPr>
                  </p:pic>
                </p:oleObj>
              </mc:Fallback>
            </mc:AlternateContent>
          </a:graphicData>
        </a:graphic>
      </p:graphicFrame>
      <p:sp>
        <p:nvSpPr>
          <p:cNvPr id="9" name="Speech Bubble: Oval 7">
            <a:extLst>
              <a:ext uri="{FF2B5EF4-FFF2-40B4-BE49-F238E27FC236}">
                <a16:creationId xmlns:a16="http://schemas.microsoft.com/office/drawing/2014/main" id="{361E2D86-5690-097E-3CB5-0A87E04BBE48}"/>
              </a:ext>
            </a:extLst>
          </p:cNvPr>
          <p:cNvSpPr/>
          <p:nvPr/>
        </p:nvSpPr>
        <p:spPr>
          <a:xfrm>
            <a:off x="1370012" y="5469283"/>
            <a:ext cx="3352800" cy="1375465"/>
          </a:xfrm>
          <a:prstGeom prst="wedgeEllipseCallout">
            <a:avLst>
              <a:gd name="adj1" fmla="val 80744"/>
              <a:gd name="adj2" fmla="val -8262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Add the current allowance amount to this year’s estimate</a:t>
            </a:r>
          </a:p>
        </p:txBody>
      </p:sp>
      <p:sp>
        <p:nvSpPr>
          <p:cNvPr id="6" name="TextBox 5">
            <a:extLst>
              <a:ext uri="{FF2B5EF4-FFF2-40B4-BE49-F238E27FC236}">
                <a16:creationId xmlns:a16="http://schemas.microsoft.com/office/drawing/2014/main" id="{A24CE70E-6BFB-F0E6-2A9B-4F73F441823C}"/>
              </a:ext>
            </a:extLst>
          </p:cNvPr>
          <p:cNvSpPr txBox="1"/>
          <p:nvPr/>
        </p:nvSpPr>
        <p:spPr>
          <a:xfrm>
            <a:off x="1868557" y="219654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9113034"/>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1988</TotalTime>
  <Words>1878</Words>
  <Application>Microsoft Macintosh PowerPoint</Application>
  <PresentationFormat>Custom</PresentationFormat>
  <Paragraphs>180</Paragraphs>
  <Slides>22</Slides>
  <Notes>8</Notes>
  <HiddenSlides>0</HiddenSlides>
  <MMClips>13</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22</vt:i4>
      </vt:variant>
    </vt:vector>
  </HeadingPairs>
  <TitlesOfParts>
    <vt:vector size="28" baseType="lpstr">
      <vt:lpstr>Arial</vt:lpstr>
      <vt:lpstr>Cambria</vt:lpstr>
      <vt:lpstr>Cambria Math</vt:lpstr>
      <vt:lpstr>Currency Symbols 16x9</vt:lpstr>
      <vt:lpstr>Worksheet</vt:lpstr>
      <vt:lpstr>Microsoft Excel Worksheet</vt:lpstr>
      <vt:lpstr>Chapter 13 Presentation </vt:lpstr>
      <vt:lpstr>Significance of Bad Debt</vt:lpstr>
      <vt:lpstr>Journalizing Bad Debts</vt:lpstr>
      <vt:lpstr>Estimated Bad Debt</vt:lpstr>
      <vt:lpstr>Net-Realizable Value</vt:lpstr>
      <vt:lpstr>Writing Off Uncollectible Account</vt:lpstr>
      <vt:lpstr>Balance-Sheet Approach VS. Income- Statement Approach</vt:lpstr>
      <vt:lpstr>Allowance Method--Income Statement Approach</vt:lpstr>
      <vt:lpstr>Calculating the Allowance for Doubtful Accounts</vt:lpstr>
      <vt:lpstr>Journalizing Adjusting Entry</vt:lpstr>
      <vt:lpstr>Allowance Method--Balance Sheet Approach</vt:lpstr>
      <vt:lpstr>Aging of Accounts Receivable</vt:lpstr>
      <vt:lpstr>Calculating the Allowance for Doubtful Accounts</vt:lpstr>
      <vt:lpstr>Journalizing Adjusting Entry</vt:lpstr>
      <vt:lpstr>Writing Off an Account-Allowance for doubtful Accounts</vt:lpstr>
      <vt:lpstr>Writing Off Uncollectible Account</vt:lpstr>
      <vt:lpstr>Direct Write-Off Method</vt:lpstr>
      <vt:lpstr>Problem with the Direct Write-Off Method</vt:lpstr>
      <vt:lpstr>Recovered Debts: Direct Write-Off Method</vt:lpstr>
      <vt:lpstr>Summary</vt:lpstr>
      <vt:lpstr>Practical Policy For Bad Debts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Presentation</dc:title>
  <dc:creator>Joseph Young</dc:creator>
  <cp:lastModifiedBy>Walter Plourde</cp:lastModifiedBy>
  <cp:revision>26</cp:revision>
  <dcterms:created xsi:type="dcterms:W3CDTF">2019-11-30T15:38:58Z</dcterms:created>
  <dcterms:modified xsi:type="dcterms:W3CDTF">2022-04-25T12:10:54Z</dcterms:modified>
</cp:coreProperties>
</file>